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 id="2147483668" r:id="rId2"/>
  </p:sldMasterIdLst>
  <p:notesMasterIdLst>
    <p:notesMasterId r:id="rId5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5" r:id="rId51"/>
    <p:sldId id="306" r:id="rId52"/>
    <p:sldId id="307" r:id="rId53"/>
    <p:sldId id="308" r:id="rId54"/>
    <p:sldId id="309" r:id="rId55"/>
    <p:sldId id="310" r:id="rId56"/>
    <p:sldId id="311" r:id="rId57"/>
  </p:sldIdLst>
  <p:sldSz cx="9144000" cy="5143500" type="screen16x9"/>
  <p:notesSz cx="6858000" cy="9144000"/>
  <p:embeddedFontLst>
    <p:embeddedFont>
      <p:font typeface="Proxima Nova" panose="020B0604020202020204" charset="0"/>
      <p:regular r:id="rId59"/>
      <p:bold r:id="rId60"/>
      <p:italic r:id="rId61"/>
      <p:boldItalic r:id="rId62"/>
    </p:embeddedFont>
    <p:embeddedFont>
      <p:font typeface="Montserrat" panose="020B0604020202020204" charset="-94"/>
      <p:regular r:id="rId63"/>
      <p:bold r:id="rId64"/>
      <p:italic r:id="rId65"/>
      <p:boldItalic r:id="rId66"/>
    </p:embeddedFont>
    <p:embeddedFont>
      <p:font typeface="Roboto" panose="020B0604020202020204" charset="0"/>
      <p:regular r:id="rId67"/>
      <p:bold r:id="rId68"/>
      <p:italic r:id="rId69"/>
      <p:boldItalic r:id="rId70"/>
    </p:embeddedFont>
    <p:embeddedFont>
      <p:font typeface="Roboto Mono" panose="020B0604020202020204" charset="0"/>
      <p:regular r:id="rId71"/>
      <p:bold r:id="rId72"/>
      <p:italic r:id="rId73"/>
      <p:boldItalic r:id="rId74"/>
    </p:embeddedFont>
    <p:embeddedFont>
      <p:font typeface="Economica" panose="020B0604020202020204" charset="0"/>
      <p:regular r:id="rId75"/>
      <p:bold r:id="rId76"/>
      <p:italic r:id="rId77"/>
      <p:boldItalic r:id="rId78"/>
    </p:embeddedFont>
    <p:embeddedFont>
      <p:font typeface="Nunito Sans" panose="020B0604020202020204" charset="-94"/>
      <p:regular r:id="rId79"/>
      <p:bold r:id="rId80"/>
      <p:italic r:id="rId81"/>
      <p:boldItalic r:id="rId82"/>
    </p:embeddedFont>
    <p:embeddedFont>
      <p:font typeface="Lato" panose="020B0604020202020204" charset="0"/>
      <p:regular r:id="rId83"/>
      <p:bold r:id="rId84"/>
      <p:italic r:id="rId85"/>
      <p:boldItalic r:id="rId86"/>
    </p:embeddedFont>
    <p:embeddedFont>
      <p:font typeface="Comic Sans MS" panose="030F0702030302020204" pitchFamily="66" charset="0"/>
      <p:regular r:id="rId87"/>
      <p:bold r:id="rId88"/>
      <p:italic r:id="rId89"/>
      <p:boldItalic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902E6B-F63A-4EA7-877D-E3649FA59607}">
  <a:tblStyle styleId="{50902E6B-F63A-4EA7-877D-E3649FA5960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4005" autoAdjust="0"/>
  </p:normalViewPr>
  <p:slideViewPr>
    <p:cSldViewPr snapToGrid="0">
      <p:cViewPr varScale="1">
        <p:scale>
          <a:sx n="85" d="100"/>
          <a:sy n="85" d="100"/>
        </p:scale>
        <p:origin x="1378" y="53"/>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font" Target="fonts/font26.fntdata"/><Relationship Id="rId89" Type="http://schemas.openxmlformats.org/officeDocument/2006/relationships/font" Target="fonts/font31.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90" Type="http://schemas.openxmlformats.org/officeDocument/2006/relationships/font" Target="fonts/font32.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6.fntdata"/><Relationship Id="rId69" Type="http://schemas.openxmlformats.org/officeDocument/2006/relationships/font" Target="fonts/font1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font" Target="fonts/font27.fntdata"/><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font" Target="fonts/font25.fntdata"/><Relationship Id="rId88" Type="http://schemas.openxmlformats.org/officeDocument/2006/relationships/font" Target="fonts/font30.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font" Target="fonts/font28.fntdata"/><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87" Type="http://schemas.openxmlformats.org/officeDocument/2006/relationships/font" Target="fonts/font29.fntdata"/><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png>
</file>

<file path=ppt/media/image22.png>
</file>

<file path=ppt/media/image23.jpg>
</file>

<file path=ppt/media/image24.jpg>
</file>

<file path=ppt/media/image25.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ethereum.stackexchange.com/questions/326/what-are-the-pros-and-cons-of-ethereum-balances-vs-utxos"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ethereum.stackexchange.com/questions/326/what-are-the-pros-and-cons-of-ethereum-balances-vs-utxos"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ethereum.stackexchange.com/questions/326/what-are-the-pros-and-cons-of-ethereum-balances-vs-utxos"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ethereum.stackexchange.com/questions/326/what-are-the-pros-and-cons-of-ethereum-balances-vs-utxos"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11313ad96_0_6: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Google Shape;94;g411313ad96_0_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95" name="Google Shape;95;g411313ad96_0_6:notes"/>
          <p:cNvSpPr txBox="1">
            <a:spLocks noGrp="1"/>
          </p:cNvSpPr>
          <p:nvPr>
            <p:ph type="sldNum" idx="12"/>
          </p:nvPr>
        </p:nvSpPr>
        <p:spPr>
          <a:xfrm>
            <a:off x="3884612"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Font typeface="Lato"/>
              <a:buNone/>
            </a:pPr>
            <a:fld id="{00000000-1234-1234-1234-123412341234}" type="slidenum">
              <a:rPr lang="en" sz="1200" b="0" i="0" u="none" strike="noStrike" cap="none">
                <a:solidFill>
                  <a:schemeClr val="dk1"/>
                </a:solidFill>
                <a:latin typeface="Lato"/>
                <a:ea typeface="Lato"/>
                <a:cs typeface="Lato"/>
                <a:sym typeface="Lato"/>
              </a:rPr>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7d50d18a2a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7d50d18a2a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Next, let’s look at some key components to how blockchain functions. First, the blockchain must be immutable. The blockchain stores data in chronological chunks, and secures each chunk with cryptographic hash functions that render the committed data immutable. This means that data committed to the blockchain cannot be changed.</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Second, the blockchain is a distributed ledger, which means everyone in the network holds a copy. </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Third, the blockchain is decentralized, which means that there is no central authority that determines the data on the blockchain, and no central point of failure</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Fourth, the blockchain must achieve consensus. The blockchain must update itself and ensure that everyone on the network receives the same updates to the blockchain. The blockchain must achieve consensus between different nodes to agree on how the blockchain should be updated. Some commonly used consensus algorithms are proof of work and proof of stake.</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None/>
            </a:pPr>
            <a:endParaRPr sz="1500">
              <a:solidFill>
                <a:srgbClr val="333333"/>
              </a:solidFill>
              <a:highlight>
                <a:srgbClr val="FFFFFF"/>
              </a:highlight>
              <a:latin typeface="Roboto"/>
              <a:ea typeface="Roboto"/>
              <a:cs typeface="Roboto"/>
              <a:sym typeface="Robo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d50d18a2a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d50d18a2a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order to understand what decentralization is we need to first understand centralization and problems with it.</a:t>
            </a:r>
            <a:endParaRPr/>
          </a:p>
          <a:p>
            <a:pPr marL="0" lvl="0" indent="0" algn="l" rtl="0">
              <a:spcBef>
                <a:spcPts val="0"/>
              </a:spcBef>
              <a:spcAft>
                <a:spcPts val="0"/>
              </a:spcAft>
              <a:buNone/>
            </a:pPr>
            <a:endParaRPr/>
          </a:p>
          <a:p>
            <a:pPr marL="0" lvl="0" indent="0" algn="l" rtl="0">
              <a:spcBef>
                <a:spcPts val="0"/>
              </a:spcBef>
              <a:spcAft>
                <a:spcPts val="0"/>
              </a:spcAft>
              <a:buNone/>
            </a:pPr>
            <a:r>
              <a:rPr lang="en"/>
              <a:t>Centralization is a system where there all decisions regarding authorization and what the state of the system is, as well as all storage of data and assets are managed by a single, central authority. </a:t>
            </a:r>
            <a:endParaRPr/>
          </a:p>
          <a:p>
            <a:pPr marL="0" lvl="0" indent="0" algn="l" rtl="0">
              <a:spcBef>
                <a:spcPts val="0"/>
              </a:spcBef>
              <a:spcAft>
                <a:spcPts val="0"/>
              </a:spcAft>
              <a:buNone/>
            </a:pPr>
            <a:endParaRPr/>
          </a:p>
          <a:p>
            <a:pPr marL="0" lvl="0" indent="0" algn="l" rtl="0">
              <a:spcBef>
                <a:spcPts val="0"/>
              </a:spcBef>
              <a:spcAft>
                <a:spcPts val="0"/>
              </a:spcAft>
              <a:buNone/>
            </a:pPr>
            <a:r>
              <a:rPr lang="en"/>
              <a:t>This allows for Censorship, as well as a central point of failure.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Ok so what does this mean, I just said a lot of things about centralizations. Let’s take a look at an example from the financial world since we’re going to be looking at bitcoin today.</a:t>
            </a:r>
            <a:endParaRPr/>
          </a:p>
          <a:p>
            <a:pPr marL="0" lvl="0" indent="0" algn="l" rtl="0">
              <a:spcBef>
                <a:spcPts val="0"/>
              </a:spcBef>
              <a:spcAft>
                <a:spcPts val="0"/>
              </a:spcAft>
              <a:buNone/>
            </a:pPr>
            <a:endParaRPr/>
          </a:p>
          <a:p>
            <a:pPr marL="0" lvl="0" indent="0" algn="l" rtl="0">
              <a:spcBef>
                <a:spcPts val="0"/>
              </a:spcBef>
              <a:spcAft>
                <a:spcPts val="0"/>
              </a:spcAft>
              <a:buNone/>
            </a:pPr>
            <a:r>
              <a:rPr lang="en"/>
              <a:t>Look at the way credit card companies or banks operate. </a:t>
            </a:r>
            <a:endParaRPr/>
          </a:p>
          <a:p>
            <a:pPr marL="0" lvl="0" indent="0" algn="l" rtl="0">
              <a:spcBef>
                <a:spcPts val="0"/>
              </a:spcBef>
              <a:spcAft>
                <a:spcPts val="0"/>
              </a:spcAft>
              <a:buNone/>
            </a:pPr>
            <a:endParaRPr/>
          </a:p>
          <a:p>
            <a:pPr marL="0" lvl="0" indent="0" algn="l" rtl="0">
              <a:spcBef>
                <a:spcPts val="0"/>
              </a:spcBef>
              <a:spcAft>
                <a:spcPts val="0"/>
              </a:spcAft>
              <a:buNone/>
            </a:pPr>
            <a:r>
              <a:rPr lang="en"/>
              <a:t>All data is controlled by single entity. That is visa or Bofa or whatever. </a:t>
            </a:r>
            <a:endParaRPr/>
          </a:p>
          <a:p>
            <a:pPr marL="0" lvl="0" indent="0" algn="l" rtl="0">
              <a:spcBef>
                <a:spcPts val="0"/>
              </a:spcBef>
              <a:spcAft>
                <a:spcPts val="0"/>
              </a:spcAft>
              <a:buNone/>
            </a:pPr>
            <a:endParaRPr/>
          </a:p>
          <a:p>
            <a:pPr marL="0" lvl="0" indent="0" algn="l" rtl="0">
              <a:spcBef>
                <a:spcPts val="0"/>
              </a:spcBef>
              <a:spcAft>
                <a:spcPts val="0"/>
              </a:spcAft>
              <a:buNone/>
            </a:pPr>
            <a:r>
              <a:rPr lang="en"/>
              <a:t> During normal transactions usually a bank or credit card company will be the one authorizing it. And the state of the system is also managed by the bank.</a:t>
            </a:r>
            <a:endParaRPr/>
          </a:p>
          <a:p>
            <a:pPr marL="0" lvl="0" indent="0" algn="l" rtl="0">
              <a:spcBef>
                <a:spcPts val="0"/>
              </a:spcBef>
              <a:spcAft>
                <a:spcPts val="0"/>
              </a:spcAft>
              <a:buNone/>
            </a:pPr>
            <a:endParaRPr/>
          </a:p>
          <a:p>
            <a:pPr marL="0" lvl="0" indent="0" algn="l" rtl="0">
              <a:spcBef>
                <a:spcPts val="0"/>
              </a:spcBef>
              <a:spcAft>
                <a:spcPts val="0"/>
              </a:spcAft>
              <a:buNone/>
            </a:pPr>
            <a:r>
              <a:rPr lang="en"/>
              <a:t>What does state of the system mean? In financial systems this usually refers to how much money each person has. Say for example you have a bank with 3 accounts, it can be in many different states A can have 100 B can have 200 C can have 300 ---&gt; or A can have ….. </a:t>
            </a:r>
            <a:endParaRPr/>
          </a:p>
          <a:p>
            <a:pPr marL="0" lvl="0" indent="0" algn="l" rtl="0">
              <a:spcBef>
                <a:spcPts val="0"/>
              </a:spcBef>
              <a:spcAft>
                <a:spcPts val="0"/>
              </a:spcAft>
              <a:buNone/>
            </a:pPr>
            <a:r>
              <a:rPr lang="en"/>
              <a:t>The state that the system is in is managed by the bank. </a:t>
            </a:r>
            <a:endParaRPr/>
          </a:p>
          <a:p>
            <a:pPr marL="0" lvl="0" indent="0" algn="l" rtl="0">
              <a:spcBef>
                <a:spcPts val="0"/>
              </a:spcBef>
              <a:spcAft>
                <a:spcPts val="0"/>
              </a:spcAft>
              <a:buNone/>
            </a:pPr>
            <a:endParaRPr/>
          </a:p>
          <a:p>
            <a:pPr marL="0" lvl="0" indent="0" algn="l" rtl="0">
              <a:spcBef>
                <a:spcPts val="0"/>
              </a:spcBef>
              <a:spcAft>
                <a:spcPts val="0"/>
              </a:spcAft>
              <a:buNone/>
            </a:pPr>
            <a:r>
              <a:rPr lang="en"/>
              <a:t>Now i also mentioned censorship, and a central point of failure </a:t>
            </a:r>
            <a:endParaRPr/>
          </a:p>
          <a:p>
            <a:pPr marL="0" lvl="0" indent="0" algn="l" rtl="0">
              <a:spcBef>
                <a:spcPts val="0"/>
              </a:spcBef>
              <a:spcAft>
                <a:spcPts val="0"/>
              </a:spcAft>
              <a:buNone/>
            </a:pPr>
            <a:endParaRPr/>
          </a:p>
          <a:p>
            <a:pPr marL="0" lvl="0" indent="0" algn="l" rtl="0">
              <a:spcBef>
                <a:spcPts val="0"/>
              </a:spcBef>
              <a:spcAft>
                <a:spcPts val="0"/>
              </a:spcAft>
              <a:buNone/>
            </a:pPr>
            <a:r>
              <a:rPr lang="en"/>
              <a:t>Censorship → talk about facebook a centralized application, having complete control over what goes on in the network → censoring conservative media like in the first picture </a:t>
            </a:r>
            <a:endParaRPr/>
          </a:p>
          <a:p>
            <a:pPr marL="0" lvl="0" indent="0" algn="l" rtl="0">
              <a:spcBef>
                <a:spcPts val="0"/>
              </a:spcBef>
              <a:spcAft>
                <a:spcPts val="0"/>
              </a:spcAft>
              <a:buNone/>
            </a:pPr>
            <a:r>
              <a:rPr lang="en"/>
              <a:t>Central point of failure → Many bank hacks for example Capital One hack where millions of users data got compromised, including many social security numbers </a:t>
            </a:r>
            <a:endParaRPr/>
          </a:p>
          <a:p>
            <a:pPr marL="0" lvl="0" indent="0" algn="l" rtl="0">
              <a:spcBef>
                <a:spcPts val="0"/>
              </a:spcBef>
              <a:spcAft>
                <a:spcPts val="0"/>
              </a:spcAft>
              <a:buNone/>
            </a:pPr>
            <a:r>
              <a:rPr lang="en"/>
              <a:t>Talk about the picture of them greek man → Greek debt crisis → Banks had to close up and didn’t let people collect money that they needed that was rightfully theirs </a:t>
            </a:r>
            <a:endParaRPr/>
          </a:p>
          <a:p>
            <a:pPr marL="0" lvl="0" indent="0" algn="l" rtl="0">
              <a:spcBef>
                <a:spcPts val="0"/>
              </a:spcBef>
              <a:spcAft>
                <a:spcPts val="0"/>
              </a:spcAft>
              <a:buNone/>
            </a:pPr>
            <a:endParaRPr/>
          </a:p>
          <a:p>
            <a:pPr marL="0" lvl="0" indent="0" algn="l" rtl="0">
              <a:spcBef>
                <a:spcPts val="0"/>
              </a:spcBef>
              <a:spcAft>
                <a:spcPts val="0"/>
              </a:spcAft>
              <a:buNone/>
            </a:pPr>
            <a:r>
              <a:rPr lang="en"/>
              <a:t>Any questions about centralization?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7d50d18a2a_1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7d50d18a2a_1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Ok now that we have a stronger understanding of what centralization is, lets look at decentralization.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Decentralization involves the delegation and distribution of data storage, verification, decisions on state of system to everyone.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What does this mean? It means that there is no longer one central entity that has control over what transactions are good and what transactions aren’t good and no central authority decides what the state of the system is.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This means that we have to figure out a way for all node to come to consensus → we will go through this in more detail later in this lecture and throughout the course, so for now just understand that in order for stuff to be decentralized, people need to come to a consensus. </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411313ad96_0_1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dirty="0"/>
              <a:t>Back in the Bitcoin is the first decentralized, anonymous, immutable, and global currency. Anyone from anywhere around the world with an internet connection and software can be a part of Bitcoin’s network.</a:t>
            </a:r>
            <a:endParaRPr sz="1200" dirty="0"/>
          </a:p>
          <a:p>
            <a:pPr marL="0" marR="0" lvl="0" indent="0" algn="l" rtl="0">
              <a:spcBef>
                <a:spcPts val="0"/>
              </a:spcBef>
              <a:spcAft>
                <a:spcPts val="0"/>
              </a:spcAft>
              <a:buNone/>
            </a:pPr>
            <a:endParaRPr sz="1200" dirty="0"/>
          </a:p>
          <a:p>
            <a:pPr marL="0" marR="0" lvl="0" indent="0" algn="l" rtl="0">
              <a:spcBef>
                <a:spcPts val="0"/>
              </a:spcBef>
              <a:spcAft>
                <a:spcPts val="0"/>
              </a:spcAft>
              <a:buNone/>
            </a:pPr>
            <a:r>
              <a:rPr lang="en" sz="1200" dirty="0"/>
              <a:t>Venmo: what if this, what if that. We don’t have the guarantee and safety of my money.</a:t>
            </a:r>
            <a:endParaRPr sz="1200" dirty="0"/>
          </a:p>
          <a:p>
            <a:pPr marL="0" marR="0" lvl="0" indent="0" algn="l" rtl="0">
              <a:spcBef>
                <a:spcPts val="0"/>
              </a:spcBef>
              <a:spcAft>
                <a:spcPts val="0"/>
              </a:spcAft>
              <a:buNone/>
            </a:pPr>
            <a:r>
              <a:rPr lang="en" sz="1200" dirty="0"/>
              <a:t>Nadir has more details</a:t>
            </a:r>
            <a:endParaRPr sz="1200" dirty="0"/>
          </a:p>
          <a:p>
            <a:pPr marL="0" marR="0" lvl="0" indent="0" algn="l" rtl="0">
              <a:spcBef>
                <a:spcPts val="0"/>
              </a:spcBef>
              <a:spcAft>
                <a:spcPts val="0"/>
              </a:spcAft>
              <a:buNone/>
            </a:pPr>
            <a:endParaRPr sz="1200" dirty="0"/>
          </a:p>
          <a:p>
            <a:pPr marL="0" marR="0" lvl="0" indent="0" algn="l" rtl="0">
              <a:spcBef>
                <a:spcPts val="0"/>
              </a:spcBef>
              <a:spcAft>
                <a:spcPts val="0"/>
              </a:spcAft>
              <a:buNone/>
            </a:pPr>
            <a:r>
              <a:rPr lang="en" sz="1200" dirty="0"/>
              <a:t>In the 1980s and 90s, the Cypherpunk movement evolved out of libertarian ideologies of independence from a central point of control, most frequently the government. As technology for surveillance and information collection grew in strength, most of the public, albeit complacent, feared for their privacy and independence. Cypherpunks, however, refused to sit back and let Big Brother run them over. Instead, they fought technology with technology: they looked to </a:t>
            </a:r>
            <a:r>
              <a:rPr lang="en" sz="1200" b="1" dirty="0"/>
              <a:t>cryptography</a:t>
            </a:r>
            <a:r>
              <a:rPr lang="en" sz="1200" dirty="0"/>
              <a:t> to protect their identities and messages. </a:t>
            </a:r>
            <a:endParaRPr sz="1200" dirty="0"/>
          </a:p>
        </p:txBody>
      </p:sp>
      <p:sp>
        <p:nvSpPr>
          <p:cNvPr id="252" name="Google Shape;252;g411313ad96_0_182: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411313ad96_0_12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1200" b="0" i="0" u="none" strike="noStrike" cap="none">
              <a:solidFill>
                <a:schemeClr val="dk1"/>
              </a:solidFill>
              <a:latin typeface="Lato"/>
              <a:ea typeface="Lato"/>
              <a:cs typeface="Lato"/>
              <a:sym typeface="Lato"/>
            </a:endParaRPr>
          </a:p>
        </p:txBody>
      </p:sp>
      <p:sp>
        <p:nvSpPr>
          <p:cNvPr id="264" name="Google Shape;264;g411313ad96_0_1240: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411313ad96_0_12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1200" b="0" i="0" u="none" strike="noStrike" cap="none">
              <a:solidFill>
                <a:schemeClr val="dk1"/>
              </a:solidFill>
              <a:latin typeface="Lato"/>
              <a:ea typeface="Lato"/>
              <a:cs typeface="Lato"/>
              <a:sym typeface="Lato"/>
            </a:endParaRPr>
          </a:p>
        </p:txBody>
      </p:sp>
      <p:sp>
        <p:nvSpPr>
          <p:cNvPr id="277" name="Google Shape;277;g411313ad96_0_1258: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411313ad96_0_2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293" name="Google Shape;293;g411313ad96_0_230: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411313ad96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 sz="1600" u="sng"/>
              <a:t>Authentication vs Blaming</a:t>
            </a:r>
            <a:endParaRPr sz="1600" u="sng"/>
          </a:p>
          <a:p>
            <a:pPr marL="457200" marR="0" lvl="0" indent="-330200" algn="l" rtl="0">
              <a:spcBef>
                <a:spcPts val="0"/>
              </a:spcBef>
              <a:spcAft>
                <a:spcPts val="0"/>
              </a:spcAft>
              <a:buSzPts val="1600"/>
              <a:buChar char="-"/>
            </a:pPr>
            <a:r>
              <a:rPr lang="en" sz="1600" u="sng"/>
              <a:t>Can’t undo signature (non-repudiable)</a:t>
            </a:r>
            <a:endParaRPr sz="1600" u="sng"/>
          </a:p>
          <a:p>
            <a:pPr marL="457200" marR="0" lvl="0" indent="-330200" algn="l" rtl="0">
              <a:spcBef>
                <a:spcPts val="0"/>
              </a:spcBef>
              <a:spcAft>
                <a:spcPts val="0"/>
              </a:spcAft>
              <a:buSzPts val="1600"/>
              <a:buChar char="-"/>
            </a:pPr>
            <a:r>
              <a:rPr lang="en" sz="1600" u="sng"/>
              <a:t>Can’t retrieve private key once lost</a:t>
            </a:r>
            <a:endParaRPr sz="1600"/>
          </a:p>
          <a:p>
            <a:pPr marL="0" marR="0" lvl="0" indent="0" algn="l" rtl="0">
              <a:spcBef>
                <a:spcPts val="0"/>
              </a:spcBef>
              <a:spcAft>
                <a:spcPts val="0"/>
              </a:spcAft>
              <a:buNone/>
            </a:pPr>
            <a:endParaRPr sz="1600"/>
          </a:p>
          <a:p>
            <a:pPr marL="0" marR="0" lvl="0" indent="0" algn="l" rtl="0">
              <a:spcBef>
                <a:spcPts val="0"/>
              </a:spcBef>
              <a:spcAft>
                <a:spcPts val="0"/>
              </a:spcAft>
              <a:buNone/>
            </a:pPr>
            <a:r>
              <a:rPr lang="en" sz="1600"/>
              <a:t>Integrity: Can be sure that no one can intercept and modify, tamper-evident</a:t>
            </a:r>
            <a:endParaRPr sz="1600"/>
          </a:p>
          <a:p>
            <a:pPr marL="0" marR="0" lvl="0" indent="0" algn="l" rtl="0">
              <a:spcBef>
                <a:spcPts val="0"/>
              </a:spcBef>
              <a:spcAft>
                <a:spcPts val="0"/>
              </a:spcAft>
              <a:buNone/>
            </a:pPr>
            <a:endParaRPr sz="1600"/>
          </a:p>
          <a:p>
            <a:pPr marL="0" marR="0" lvl="0" indent="0" algn="l" rtl="0">
              <a:spcBef>
                <a:spcPts val="0"/>
              </a:spcBef>
              <a:spcAft>
                <a:spcPts val="0"/>
              </a:spcAft>
              <a:buNone/>
            </a:pPr>
            <a:r>
              <a:rPr lang="en" sz="1600"/>
              <a:t>Authentication: “You don’t want anyone </a:t>
            </a:r>
            <a:r>
              <a:rPr lang="en" sz="1600" i="1"/>
              <a:t>else</a:t>
            </a:r>
            <a:r>
              <a:rPr lang="en" sz="1600"/>
              <a:t> receiving, claiming, or spending your money. For your protection, currencies require authentication to ensure that you and you alone have control of your assets.”</a:t>
            </a:r>
            <a:endParaRPr/>
          </a:p>
        </p:txBody>
      </p:sp>
      <p:sp>
        <p:nvSpPr>
          <p:cNvPr id="306" name="Google Shape;306;g411313ad96_0_242: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411313ad96_0_2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 sz="1600" u="sng"/>
              <a:t>Authentication vs Blaming</a:t>
            </a:r>
            <a:endParaRPr sz="1600" u="sng"/>
          </a:p>
          <a:p>
            <a:pPr marL="457200" marR="0" lvl="0" indent="-330200" algn="l" rtl="0">
              <a:spcBef>
                <a:spcPts val="0"/>
              </a:spcBef>
              <a:spcAft>
                <a:spcPts val="0"/>
              </a:spcAft>
              <a:buSzPts val="1600"/>
              <a:buChar char="-"/>
            </a:pPr>
            <a:r>
              <a:rPr lang="en" sz="1600" u="sng"/>
              <a:t>Can’t undo signature (non-repudiable)</a:t>
            </a:r>
            <a:endParaRPr sz="1600" u="sng"/>
          </a:p>
          <a:p>
            <a:pPr marL="457200" marR="0" lvl="0" indent="-330200" algn="l" rtl="0">
              <a:spcBef>
                <a:spcPts val="0"/>
              </a:spcBef>
              <a:spcAft>
                <a:spcPts val="0"/>
              </a:spcAft>
              <a:buSzPts val="1600"/>
              <a:buChar char="-"/>
            </a:pPr>
            <a:r>
              <a:rPr lang="en" sz="1600" u="sng"/>
              <a:t>Can’t retrieve private key once lost</a:t>
            </a:r>
            <a:endParaRPr sz="1600"/>
          </a:p>
          <a:p>
            <a:pPr marL="0" marR="0" lvl="0" indent="0" algn="l" rtl="0">
              <a:spcBef>
                <a:spcPts val="0"/>
              </a:spcBef>
              <a:spcAft>
                <a:spcPts val="0"/>
              </a:spcAft>
              <a:buNone/>
            </a:pPr>
            <a:endParaRPr sz="1600"/>
          </a:p>
          <a:p>
            <a:pPr marL="0" marR="0" lvl="0" indent="0" algn="l" rtl="0">
              <a:spcBef>
                <a:spcPts val="0"/>
              </a:spcBef>
              <a:spcAft>
                <a:spcPts val="0"/>
              </a:spcAft>
              <a:buNone/>
            </a:pPr>
            <a:r>
              <a:rPr lang="en" sz="1600"/>
              <a:t>Integrity: Can be sure that no one can intercept and modify, tamper-evident</a:t>
            </a:r>
            <a:endParaRPr sz="1600"/>
          </a:p>
          <a:p>
            <a:pPr marL="0" marR="0" lvl="0" indent="0" algn="l" rtl="0">
              <a:spcBef>
                <a:spcPts val="0"/>
              </a:spcBef>
              <a:spcAft>
                <a:spcPts val="0"/>
              </a:spcAft>
              <a:buNone/>
            </a:pPr>
            <a:endParaRPr sz="1600"/>
          </a:p>
          <a:p>
            <a:pPr marL="0" marR="0" lvl="0" indent="0" algn="l" rtl="0">
              <a:spcBef>
                <a:spcPts val="0"/>
              </a:spcBef>
              <a:spcAft>
                <a:spcPts val="0"/>
              </a:spcAft>
              <a:buNone/>
            </a:pPr>
            <a:r>
              <a:rPr lang="en" sz="1600"/>
              <a:t>Authentication: “You don’t want anyone </a:t>
            </a:r>
            <a:r>
              <a:rPr lang="en" sz="1600" i="1"/>
              <a:t>else</a:t>
            </a:r>
            <a:r>
              <a:rPr lang="en" sz="1600"/>
              <a:t> receiving, claiming, or spending your money. For your protection, currencies require authentication to ensure that you and you alone have control of your assets.”</a:t>
            </a:r>
            <a:endParaRPr sz="1600"/>
          </a:p>
          <a:p>
            <a:pPr marL="0" marR="0" lvl="0" indent="0" algn="l" rtl="0">
              <a:spcBef>
                <a:spcPts val="0"/>
              </a:spcBef>
              <a:spcAft>
                <a:spcPts val="0"/>
              </a:spcAft>
              <a:buNone/>
            </a:pPr>
            <a:endParaRPr sz="1600"/>
          </a:p>
          <a:p>
            <a:pPr marL="0" marR="0" lvl="0" indent="0" algn="l" rtl="0">
              <a:spcBef>
                <a:spcPts val="0"/>
              </a:spcBef>
              <a:spcAft>
                <a:spcPts val="0"/>
              </a:spcAft>
              <a:buNone/>
            </a:pPr>
            <a:r>
              <a:rPr lang="en" sz="1600"/>
              <a:t>Blame: We want to be able to know which account spent how much money - we want to be able to agree on what has happened in the past and be able to prove that a certain account did somethign </a:t>
            </a:r>
            <a:endParaRPr sz="1600"/>
          </a:p>
          <a:p>
            <a:pPr marL="0" marR="0" lvl="0" indent="0" algn="l" rtl="0">
              <a:spcBef>
                <a:spcPts val="0"/>
              </a:spcBef>
              <a:spcAft>
                <a:spcPts val="0"/>
              </a:spcAft>
              <a:buNone/>
            </a:pPr>
            <a:endParaRPr sz="1600"/>
          </a:p>
          <a:p>
            <a:pPr marL="0" marR="0" lvl="0" indent="0" algn="l" rtl="0">
              <a:spcBef>
                <a:spcPts val="0"/>
              </a:spcBef>
              <a:spcAft>
                <a:spcPts val="0"/>
              </a:spcAft>
              <a:buNone/>
            </a:pPr>
            <a:r>
              <a:rPr lang="en" sz="1600"/>
              <a:t>Two parts: public facing identity and private information to authenticate</a:t>
            </a:r>
            <a:endParaRPr sz="1600"/>
          </a:p>
        </p:txBody>
      </p:sp>
      <p:sp>
        <p:nvSpPr>
          <p:cNvPr id="315" name="Google Shape;315;g411313ad96_0_250: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411313ad96_0_13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a:t>So how does it work with identity in current financial systems? You go to the bank and you basically confirm your account using your personal information like your SSN Name, BDay address etc. </a:t>
            </a:r>
            <a:endParaRPr/>
          </a:p>
          <a:p>
            <a:pPr marL="0" marR="0" lvl="0" indent="0" algn="l" rtl="0">
              <a:spcBef>
                <a:spcPts val="0"/>
              </a:spcBef>
              <a:spcAft>
                <a:spcPts val="0"/>
              </a:spcAft>
              <a:buNone/>
            </a:pPr>
            <a:endParaRPr/>
          </a:p>
          <a:p>
            <a:pPr marL="0" marR="0" lvl="0" indent="0" algn="l" rtl="0">
              <a:spcBef>
                <a:spcPts val="0"/>
              </a:spcBef>
              <a:spcAft>
                <a:spcPts val="0"/>
              </a:spcAft>
              <a:buNone/>
            </a:pPr>
            <a:r>
              <a:rPr lang="en"/>
              <a:t>And then the bank basically makes sure that usernames are unique, this management happens in a centralized manner</a:t>
            </a:r>
            <a:endParaRPr/>
          </a:p>
        </p:txBody>
      </p:sp>
      <p:sp>
        <p:nvSpPr>
          <p:cNvPr id="324" name="Google Shape;324;g411313ad96_0_1335: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411313ad96_0_1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Lato"/>
              <a:buNone/>
            </a:pPr>
            <a:r>
              <a:rPr lang="en" sz="1200"/>
              <a:t>Today we’re going to be learning things from the perspective of the most famous application of blockchain technology - can anyone guess what that is? </a:t>
            </a:r>
            <a:endParaRPr sz="1200"/>
          </a:p>
          <a:p>
            <a:pPr marL="0" lvl="0" indent="0" algn="l" rtl="0">
              <a:spcBef>
                <a:spcPts val="0"/>
              </a:spcBef>
              <a:spcAft>
                <a:spcPts val="0"/>
              </a:spcAft>
              <a:buClr>
                <a:schemeClr val="dk1"/>
              </a:buClr>
              <a:buFont typeface="Lato"/>
              <a:buNone/>
            </a:pPr>
            <a:endParaRPr sz="1200"/>
          </a:p>
          <a:p>
            <a:pPr marL="0" lvl="0" indent="0" algn="l" rtl="0">
              <a:spcBef>
                <a:spcPts val="0"/>
              </a:spcBef>
              <a:spcAft>
                <a:spcPts val="0"/>
              </a:spcAft>
              <a:buClr>
                <a:schemeClr val="dk1"/>
              </a:buClr>
              <a:buFont typeface="Lato"/>
              <a:buNone/>
            </a:pPr>
            <a:r>
              <a:rPr lang="en" sz="1200"/>
              <a:t>Analyzing stuff from the bitcoin perspective helps us understand what why and how properly </a:t>
            </a:r>
            <a:endParaRPr sz="1200"/>
          </a:p>
        </p:txBody>
      </p:sp>
      <p:sp>
        <p:nvSpPr>
          <p:cNvPr id="106" name="Google Shape;106;g411313ad96_0_144: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411313ad96_0_2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 sz="1600" dirty="0"/>
              <a:t>Private key chosen at random, public key generated from private key: “It’s as if you drew a random, scrambled key on a giant piece of paper and someone made a custom lock and physical key based on that drawing”</a:t>
            </a:r>
            <a:endParaRPr sz="1600" dirty="0"/>
          </a:p>
          <a:p>
            <a:pPr marL="457200" marR="0" lvl="0" indent="-330200" algn="l" rtl="0">
              <a:spcBef>
                <a:spcPts val="0"/>
              </a:spcBef>
              <a:spcAft>
                <a:spcPts val="0"/>
              </a:spcAft>
              <a:buSzPts val="1600"/>
              <a:buChar char="-"/>
            </a:pPr>
            <a:r>
              <a:rPr lang="en" sz="1600" dirty="0"/>
              <a:t>“Hard to replicate, even by mistake -- even small differences in the ‘drawing’ change the shape of the lock”</a:t>
            </a:r>
            <a:endParaRPr sz="1600" dirty="0"/>
          </a:p>
          <a:p>
            <a:pPr marL="457200" marR="0" lvl="0" indent="-330200" algn="l" rtl="0">
              <a:spcBef>
                <a:spcPts val="0"/>
              </a:spcBef>
              <a:spcAft>
                <a:spcPts val="0"/>
              </a:spcAft>
              <a:buSzPts val="1600"/>
              <a:buChar char="-"/>
            </a:pPr>
            <a:r>
              <a:rPr lang="en" sz="1600" dirty="0"/>
              <a:t>This has to do with cryptographic hash functions </a:t>
            </a:r>
            <a:endParaRPr sz="1600" dirty="0"/>
          </a:p>
          <a:p>
            <a:pPr marL="0" marR="0" lvl="0" indent="0" algn="l" rtl="0">
              <a:spcBef>
                <a:spcPts val="0"/>
              </a:spcBef>
              <a:spcAft>
                <a:spcPts val="0"/>
              </a:spcAft>
              <a:buNone/>
            </a:pPr>
            <a:r>
              <a:rPr lang="en" sz="1600" dirty="0"/>
              <a:t>Public key for receiving, private key for redeeming: “Email aliases are designed to be shared, but passwords aren’t. You’re safe giving people access to your protected figurative chest of bitcoins as long as you don’t give them the key to get inside.”</a:t>
            </a:r>
            <a:endParaRPr sz="1600" dirty="0"/>
          </a:p>
        </p:txBody>
      </p:sp>
      <p:sp>
        <p:nvSpPr>
          <p:cNvPr id="333" name="Google Shape;333;g411313ad96_0_258: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40af5eaaa1_0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 sz="1600"/>
              <a:t>Private key chosen at random, public key generated from private key: “It’s as if you drew a random, scrambled key on a giant piece of paper and someone made a custom lock and physical key based on that drawing”</a:t>
            </a:r>
            <a:endParaRPr sz="1600"/>
          </a:p>
          <a:p>
            <a:pPr marL="457200" marR="0" lvl="0" indent="-330200" algn="l" rtl="0">
              <a:spcBef>
                <a:spcPts val="0"/>
              </a:spcBef>
              <a:spcAft>
                <a:spcPts val="0"/>
              </a:spcAft>
              <a:buSzPts val="1600"/>
              <a:buChar char="-"/>
            </a:pPr>
            <a:r>
              <a:rPr lang="en" sz="1600"/>
              <a:t>“Hard to replicate, even by mistake -- even small differences in the ‘drawing’ change the shape of the lock”</a:t>
            </a:r>
            <a:endParaRPr sz="1600"/>
          </a:p>
          <a:p>
            <a:pPr marL="0" marR="0" lvl="0" indent="0" algn="l" rtl="0">
              <a:spcBef>
                <a:spcPts val="0"/>
              </a:spcBef>
              <a:spcAft>
                <a:spcPts val="0"/>
              </a:spcAft>
              <a:buNone/>
            </a:pPr>
            <a:r>
              <a:rPr lang="en" sz="1600"/>
              <a:t>Public key for receiving, private key for redeeming: “Email aliases are designed to be shared, but passwords aren’t. You’re safe giving people access to your protected figurative chest of bitcoins as long as you don’t give them the key to get inside.”</a:t>
            </a:r>
            <a:endParaRPr sz="1600"/>
          </a:p>
        </p:txBody>
      </p:sp>
      <p:sp>
        <p:nvSpPr>
          <p:cNvPr id="344" name="Google Shape;344;g40af5eaaa1_0_24: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411313ad96_0_2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
              <a:t>(Make black)</a:t>
            </a:r>
            <a:endParaRPr sz="2400" b="0" i="0" u="none" strike="noStrike" cap="none">
              <a:solidFill>
                <a:schemeClr val="dk1"/>
              </a:solidFill>
              <a:latin typeface="Lato"/>
              <a:ea typeface="Lato"/>
              <a:cs typeface="Lato"/>
              <a:sym typeface="Lato"/>
            </a:endParaRPr>
          </a:p>
        </p:txBody>
      </p:sp>
      <p:sp>
        <p:nvSpPr>
          <p:cNvPr id="353" name="Google Shape;353;g411313ad96_0_268: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411313ad96_0_2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
              <a:t>(Make black)</a:t>
            </a:r>
            <a:endParaRPr sz="2400" b="0" i="0" u="none" strike="noStrike" cap="none">
              <a:solidFill>
                <a:schemeClr val="dk1"/>
              </a:solidFill>
              <a:latin typeface="Lato"/>
              <a:ea typeface="Lato"/>
              <a:cs typeface="Lato"/>
              <a:sym typeface="Lato"/>
            </a:endParaRPr>
          </a:p>
        </p:txBody>
      </p:sp>
      <p:sp>
        <p:nvSpPr>
          <p:cNvPr id="364" name="Google Shape;364;g411313ad96_0_277: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411313ad96_0_30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
              <a:t>(Make black)</a:t>
            </a:r>
            <a:endParaRPr sz="2400" b="0" i="0" u="none" strike="noStrike" cap="none">
              <a:solidFill>
                <a:schemeClr val="dk1"/>
              </a:solidFill>
              <a:latin typeface="Lato"/>
              <a:ea typeface="Lato"/>
              <a:cs typeface="Lato"/>
              <a:sym typeface="Lato"/>
            </a:endParaRPr>
          </a:p>
        </p:txBody>
      </p:sp>
      <p:sp>
        <p:nvSpPr>
          <p:cNvPr id="396" name="Google Shape;396;g411313ad96_0_308: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411313ad96_0_3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405" name="Google Shape;405;g411313ad96_0_323: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411313ad96_0_3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600"/>
              <a:t>Discussion: get some answers called out</a:t>
            </a:r>
            <a:endParaRPr sz="1600"/>
          </a:p>
          <a:p>
            <a:pPr marL="457200" marR="0" lvl="0" indent="-330200" algn="l" rtl="0">
              <a:spcBef>
                <a:spcPts val="0"/>
              </a:spcBef>
              <a:spcAft>
                <a:spcPts val="0"/>
              </a:spcAft>
              <a:buSzPts val="1600"/>
              <a:buChar char="-"/>
            </a:pPr>
            <a:r>
              <a:rPr lang="en" sz="1600"/>
              <a:t>Medium of transaction must be valid/have value</a:t>
            </a:r>
            <a:endParaRPr sz="1600"/>
          </a:p>
          <a:p>
            <a:pPr marL="457200" marR="0" lvl="0" indent="-330200" algn="l" rtl="0">
              <a:spcBef>
                <a:spcPts val="0"/>
              </a:spcBef>
              <a:spcAft>
                <a:spcPts val="0"/>
              </a:spcAft>
              <a:buSzPts val="1600"/>
              <a:buChar char="-"/>
            </a:pPr>
            <a:r>
              <a:rPr lang="en" sz="1600"/>
              <a:t>Good storage of value over time, stable medium of exchange (don’t want the price to inflate/deflate quickly in a short amount)</a:t>
            </a:r>
            <a:endParaRPr sz="1600"/>
          </a:p>
          <a:p>
            <a:pPr marL="457200" marR="0" lvl="0" indent="-330200" algn="l" rtl="0">
              <a:spcBef>
                <a:spcPts val="0"/>
              </a:spcBef>
              <a:spcAft>
                <a:spcPts val="0"/>
              </a:spcAft>
              <a:buSzPts val="1600"/>
              <a:buChar char="-"/>
            </a:pPr>
            <a:r>
              <a:rPr lang="en" sz="1600"/>
              <a:t>Identify who is giving, who is receiving</a:t>
            </a:r>
            <a:endParaRPr sz="1600"/>
          </a:p>
          <a:p>
            <a:pPr marL="457200" marR="0" lvl="0" indent="-330200" algn="l" rtl="0">
              <a:spcBef>
                <a:spcPts val="0"/>
              </a:spcBef>
              <a:spcAft>
                <a:spcPts val="0"/>
              </a:spcAft>
              <a:buSzPts val="1600"/>
              <a:buChar char="-"/>
            </a:pPr>
            <a:r>
              <a:rPr lang="en" sz="1600"/>
              <a:t>Need to be trustworthy: make sure that no one is using funds 2 times, no one can pay someone else and still keep the same amount of funds</a:t>
            </a:r>
            <a:endParaRPr sz="1600"/>
          </a:p>
        </p:txBody>
      </p:sp>
      <p:sp>
        <p:nvSpPr>
          <p:cNvPr id="418" name="Google Shape;418;g411313ad96_0_335: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411313ad96_0_3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1100"/>
              <a:buFont typeface="Arial"/>
              <a:buNone/>
            </a:pPr>
            <a:r>
              <a:rPr lang="en" sz="1600"/>
              <a:t>Easy to identify first bullet -- just need private key</a:t>
            </a:r>
            <a:endParaRPr sz="1600"/>
          </a:p>
          <a:p>
            <a:pPr marL="0" marR="0" lvl="0" indent="0" algn="l" rtl="0">
              <a:spcBef>
                <a:spcPts val="0"/>
              </a:spcBef>
              <a:spcAft>
                <a:spcPts val="0"/>
              </a:spcAft>
              <a:buClr>
                <a:schemeClr val="dk2"/>
              </a:buClr>
              <a:buSzPts val="1100"/>
              <a:buFont typeface="Arial"/>
              <a:buNone/>
            </a:pPr>
            <a:r>
              <a:rPr lang="en" sz="1600"/>
              <a:t>For second and third bullet, intuitive to keep track of with accounts but actually reasonably difficult memory-wise and security-wise</a:t>
            </a:r>
            <a:endParaRPr sz="1600"/>
          </a:p>
          <a:p>
            <a:pPr marL="457200" marR="0" lvl="0" indent="-330200" algn="l" rtl="0">
              <a:spcBef>
                <a:spcPts val="0"/>
              </a:spcBef>
              <a:spcAft>
                <a:spcPts val="0"/>
              </a:spcAft>
              <a:buSzPts val="1600"/>
              <a:buChar char="-"/>
            </a:pPr>
            <a:r>
              <a:rPr lang="en" sz="1600"/>
              <a:t>Easier to merely keep track of transaction inputs and outputs without summing up into an account</a:t>
            </a:r>
            <a:endParaRPr sz="1600"/>
          </a:p>
        </p:txBody>
      </p:sp>
      <p:sp>
        <p:nvSpPr>
          <p:cNvPr id="427" name="Google Shape;427;g411313ad96_0_343: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411313ad96_0_14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 sz="1600" u="sng"/>
              <a:t>Authentication vs Blaming</a:t>
            </a:r>
            <a:endParaRPr sz="1600" u="sng"/>
          </a:p>
          <a:p>
            <a:pPr marL="457200" marR="0" lvl="0" indent="-330200" algn="l" rtl="0">
              <a:spcBef>
                <a:spcPts val="0"/>
              </a:spcBef>
              <a:spcAft>
                <a:spcPts val="0"/>
              </a:spcAft>
              <a:buSzPts val="1600"/>
              <a:buChar char="-"/>
            </a:pPr>
            <a:r>
              <a:rPr lang="en" sz="1600" u="sng"/>
              <a:t>Can’t undo signature (non-repudiable)</a:t>
            </a:r>
            <a:endParaRPr sz="1600" u="sng"/>
          </a:p>
          <a:p>
            <a:pPr marL="457200" marR="0" lvl="0" indent="-330200" algn="l" rtl="0">
              <a:spcBef>
                <a:spcPts val="0"/>
              </a:spcBef>
              <a:spcAft>
                <a:spcPts val="0"/>
              </a:spcAft>
              <a:buSzPts val="1600"/>
              <a:buChar char="-"/>
            </a:pPr>
            <a:r>
              <a:rPr lang="en" sz="1600" u="sng"/>
              <a:t>Can’t retrieve private key once lost</a:t>
            </a:r>
            <a:endParaRPr sz="1600"/>
          </a:p>
          <a:p>
            <a:pPr marL="0" marR="0" lvl="0" indent="0" algn="l" rtl="0">
              <a:spcBef>
                <a:spcPts val="0"/>
              </a:spcBef>
              <a:spcAft>
                <a:spcPts val="0"/>
              </a:spcAft>
              <a:buNone/>
            </a:pPr>
            <a:endParaRPr sz="1600"/>
          </a:p>
          <a:p>
            <a:pPr marL="0" marR="0" lvl="0" indent="0" algn="l" rtl="0">
              <a:spcBef>
                <a:spcPts val="0"/>
              </a:spcBef>
              <a:spcAft>
                <a:spcPts val="0"/>
              </a:spcAft>
              <a:buNone/>
            </a:pPr>
            <a:r>
              <a:rPr lang="en" sz="1600"/>
              <a:t>Integrity: Can be sure that no one can intercept and modify, tamper-evident</a:t>
            </a:r>
            <a:endParaRPr sz="1600"/>
          </a:p>
          <a:p>
            <a:pPr marL="0" marR="0" lvl="0" indent="0" algn="l" rtl="0">
              <a:spcBef>
                <a:spcPts val="0"/>
              </a:spcBef>
              <a:spcAft>
                <a:spcPts val="0"/>
              </a:spcAft>
              <a:buNone/>
            </a:pPr>
            <a:endParaRPr sz="1600"/>
          </a:p>
          <a:p>
            <a:pPr marL="0" marR="0" lvl="0" indent="0" algn="l" rtl="0">
              <a:spcBef>
                <a:spcPts val="0"/>
              </a:spcBef>
              <a:spcAft>
                <a:spcPts val="0"/>
              </a:spcAft>
              <a:buNone/>
            </a:pPr>
            <a:r>
              <a:rPr lang="en" sz="1600"/>
              <a:t>Authentication: “You don’t want anyone </a:t>
            </a:r>
            <a:r>
              <a:rPr lang="en" sz="1600" i="1"/>
              <a:t>else</a:t>
            </a:r>
            <a:r>
              <a:rPr lang="en" sz="1600"/>
              <a:t> receiving, claiming, or spending your money. For your protection, currencies require authentication to ensure that you and you alone have control of your assets.”</a:t>
            </a:r>
            <a:endParaRPr/>
          </a:p>
        </p:txBody>
      </p:sp>
      <p:sp>
        <p:nvSpPr>
          <p:cNvPr id="436" name="Google Shape;436;g411313ad96_0_1480: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411313ad96_0_38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449" name="Google Shape;449;g411313ad96_0_387: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411313ad96_0_17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133" name="Google Shape;133;g411313ad96_0_170: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411313ad96_0_21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In a bank, there is some kind of central database that has security measures to keep hackers from changing things. There might be multiple copies in case their server goes down, but what we know is that the bank alone holds our data. If we disagree with the data we see, we have to take it up with the bank because their record is THE record. </a:t>
            </a:r>
            <a:endParaRPr/>
          </a:p>
        </p:txBody>
      </p:sp>
      <p:sp>
        <p:nvSpPr>
          <p:cNvPr id="462" name="Google Shape;462;g411313ad96_0_2197: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411313ad96_0_3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Okay, so say that we have a network of five people that are sending and receiving transactions from one another. Up on the upper right corner, we have a table representing the transactions that have occurred at some point in time. We don’t want to store these transactions in a centralized database because that’s not what this course is about, so what do we do? Put it in a distributed database, such as a blockchain. We want to be able to store this entire table in a singular block on the blockchain, and verify it somehow so that future transactions may be verified as well in a future block.</a:t>
            </a:r>
            <a:endParaRPr sz="1100">
              <a:solidFill>
                <a:schemeClr val="dk2"/>
              </a:solidFill>
            </a:endParaRPr>
          </a:p>
          <a:p>
            <a:pPr marL="0" lvl="0" indent="0" algn="l" rtl="0">
              <a:lnSpc>
                <a:spcPct val="115000"/>
              </a:lnSpc>
              <a:spcBef>
                <a:spcPts val="0"/>
              </a:spcBef>
              <a:spcAft>
                <a:spcPts val="0"/>
              </a:spcAft>
              <a:buClr>
                <a:schemeClr val="dk2"/>
              </a:buClr>
              <a:buSzPts val="1100"/>
              <a:buFont typeface="Arial"/>
              <a:buNone/>
            </a:pPr>
            <a:endParaRPr sz="1100">
              <a:solidFill>
                <a:schemeClr val="dk2"/>
              </a:solidFill>
            </a:endParaRPr>
          </a:p>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But we don’t want just one person to keep track of transactions, right? But who’s going to keep track of all the transactions that happened in the past? We also don’t want just a couple people in the network with access to this information, because that’s still somewhat centralized, as you’re trusting these few individuals with this history. So what do we do? Let everyone have a copy!</a:t>
            </a:r>
            <a:endParaRPr sz="1100">
              <a:solidFill>
                <a:schemeClr val="dk2"/>
              </a:solidFill>
            </a:endParaRPr>
          </a:p>
          <a:p>
            <a:pPr marL="0" lvl="0" indent="0" algn="l" rtl="0">
              <a:spcBef>
                <a:spcPts val="0"/>
              </a:spcBef>
              <a:spcAft>
                <a:spcPts val="0"/>
              </a:spcAft>
              <a:buClr>
                <a:schemeClr val="dk1"/>
              </a:buClr>
              <a:buFont typeface="Lato"/>
              <a:buNone/>
            </a:pPr>
            <a:endParaRPr sz="1200"/>
          </a:p>
        </p:txBody>
      </p:sp>
      <p:sp>
        <p:nvSpPr>
          <p:cNvPr id="473" name="Google Shape;473;g411313ad96_0_399: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411313ad96_0_4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To get as far as possible from having a central entity, we want everyone in a distributed system to be equally powerful - every person’s claim to the transaction history is equally legitimate, and there is no one person to bribe or hack to alter the database. That’s what we mean by no central point of failure. </a:t>
            </a:r>
            <a:endParaRPr sz="1100">
              <a:solidFill>
                <a:schemeClr val="dk2"/>
              </a:solidFill>
            </a:endParaRPr>
          </a:p>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We also don’t store every single transaction individually because that means every time a transaction is made, everyone’s database has to be updated at the same time. But it takes time for the information of a transaction to propagate throughout the system, b/c latency and other various factors, so we store the aggregate outcome of various transactions in a single block.</a:t>
            </a:r>
            <a:endParaRPr sz="1100">
              <a:solidFill>
                <a:schemeClr val="dk2"/>
              </a:solidFill>
            </a:endParaRPr>
          </a:p>
        </p:txBody>
      </p:sp>
      <p:sp>
        <p:nvSpPr>
          <p:cNvPr id="500" name="Google Shape;500;g411313ad96_0_425: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411313ad96_0_3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600" dirty="0"/>
              <a:t>Bitcoin handles this in a black and white way that’s easy for a computer to understand.</a:t>
            </a:r>
            <a:endParaRPr sz="1600" dirty="0"/>
          </a:p>
          <a:p>
            <a:pPr marL="0" marR="0" lvl="0" indent="0" algn="l" rtl="0">
              <a:spcBef>
                <a:spcPts val="0"/>
              </a:spcBef>
              <a:spcAft>
                <a:spcPts val="0"/>
              </a:spcAft>
              <a:buNone/>
            </a:pPr>
            <a:r>
              <a:rPr lang="en" sz="1600" dirty="0"/>
              <a:t>(Make black)</a:t>
            </a:r>
            <a:endParaRPr sz="1600" dirty="0"/>
          </a:p>
          <a:p>
            <a:pPr marL="457200" lvl="0" indent="-330200" algn="l" rtl="0">
              <a:spcBef>
                <a:spcPts val="0"/>
              </a:spcBef>
              <a:spcAft>
                <a:spcPts val="0"/>
              </a:spcAft>
              <a:buSzPts val="1600"/>
              <a:buChar char="●"/>
            </a:pPr>
            <a:r>
              <a:rPr lang="en" sz="1600" dirty="0"/>
              <a:t>Piggy bank analogy</a:t>
            </a:r>
            <a:endParaRPr sz="1600" dirty="0"/>
          </a:p>
          <a:p>
            <a:pPr marL="914400" lvl="1" indent="-330200" algn="l" rtl="0">
              <a:spcBef>
                <a:spcPts val="0"/>
              </a:spcBef>
              <a:spcAft>
                <a:spcPts val="0"/>
              </a:spcAft>
              <a:buSzPts val="1600"/>
              <a:buChar char="○"/>
            </a:pPr>
            <a:r>
              <a:rPr lang="en" sz="1600" dirty="0"/>
              <a:t>A new piggy bank is constructed for every new received transaction</a:t>
            </a:r>
            <a:endParaRPr sz="1600" dirty="0"/>
          </a:p>
          <a:p>
            <a:pPr marL="914400" lvl="1" indent="-330200" algn="l" rtl="0">
              <a:spcBef>
                <a:spcPts val="0"/>
              </a:spcBef>
              <a:spcAft>
                <a:spcPts val="0"/>
              </a:spcAft>
              <a:buSzPts val="1600"/>
              <a:buChar char="○"/>
            </a:pPr>
            <a:r>
              <a:rPr lang="en" sz="1600" dirty="0"/>
              <a:t>To make a new transaction, you break open a piggy bank and use however much </a:t>
            </a:r>
            <a:endParaRPr sz="1600" dirty="0"/>
          </a:p>
          <a:p>
            <a:pPr marL="914400" lvl="1" indent="-330200" algn="l" rtl="0">
              <a:spcBef>
                <a:spcPts val="0"/>
              </a:spcBef>
              <a:spcAft>
                <a:spcPts val="0"/>
              </a:spcAft>
              <a:buSzPts val="1600"/>
              <a:buChar char="○"/>
            </a:pPr>
            <a:r>
              <a:rPr lang="en" sz="1600" dirty="0"/>
              <a:t>Explicitly mention change address</a:t>
            </a:r>
            <a:endParaRPr sz="1600" dirty="0"/>
          </a:p>
          <a:p>
            <a:pPr marL="0" lvl="0" indent="0" algn="l" rtl="0">
              <a:spcBef>
                <a:spcPts val="0"/>
              </a:spcBef>
              <a:spcAft>
                <a:spcPts val="0"/>
              </a:spcAft>
              <a:buNone/>
            </a:pPr>
            <a:endParaRPr sz="1600" dirty="0"/>
          </a:p>
          <a:p>
            <a:pPr marL="457200" marR="0" lvl="0" indent="-330200" algn="l" rtl="0">
              <a:spcBef>
                <a:spcPts val="0"/>
              </a:spcBef>
              <a:spcAft>
                <a:spcPts val="0"/>
              </a:spcAft>
              <a:buSzPts val="1600"/>
              <a:buChar char="●"/>
            </a:pPr>
            <a:r>
              <a:rPr lang="en" sz="1600" dirty="0"/>
              <a:t>Benefits???:</a:t>
            </a:r>
            <a:endParaRPr sz="1600" dirty="0"/>
          </a:p>
          <a:p>
            <a:pPr marL="914400" marR="0" lvl="1" indent="-330200" algn="l" rtl="0">
              <a:spcBef>
                <a:spcPts val="0"/>
              </a:spcBef>
              <a:spcAft>
                <a:spcPts val="0"/>
              </a:spcAft>
              <a:buSzPts val="1600"/>
              <a:buChar char="○"/>
            </a:pPr>
            <a:r>
              <a:rPr lang="en" sz="1600" dirty="0"/>
              <a:t>Parallelization: Can spend in multiple txs w/o worrying about account balance</a:t>
            </a:r>
            <a:endParaRPr sz="1600" dirty="0"/>
          </a:p>
          <a:p>
            <a:pPr marL="914400" marR="0" lvl="1" indent="-330200" algn="l" rtl="0">
              <a:spcBef>
                <a:spcPts val="0"/>
              </a:spcBef>
              <a:spcAft>
                <a:spcPts val="0"/>
              </a:spcAft>
              <a:buSzPts val="1600"/>
              <a:buChar char="○"/>
            </a:pPr>
            <a:r>
              <a:rPr lang="en" sz="1600" dirty="0"/>
              <a:t>more here: </a:t>
            </a:r>
            <a:r>
              <a:rPr lang="en" sz="1600" u="sng" dirty="0">
                <a:solidFill>
                  <a:schemeClr val="hlink"/>
                </a:solidFill>
                <a:hlinkClick r:id="rId3"/>
              </a:rPr>
              <a:t>https://ethereum.stackexchange.com/questions/326/what-are-the-pros-and-cons-of-ethereum-balances-vs-utxos</a:t>
            </a:r>
            <a:r>
              <a:rPr lang="en" sz="1600" dirty="0"/>
              <a:t> </a:t>
            </a:r>
            <a:endParaRPr sz="1600" dirty="0"/>
          </a:p>
          <a:p>
            <a:pPr marL="914400" marR="0" lvl="1" indent="-330200" algn="l" rtl="0">
              <a:spcBef>
                <a:spcPts val="0"/>
              </a:spcBef>
              <a:spcAft>
                <a:spcPts val="0"/>
              </a:spcAft>
              <a:buSzPts val="1600"/>
              <a:buChar char="○"/>
            </a:pPr>
            <a:r>
              <a:rPr lang="en" sz="1600" dirty="0"/>
              <a:t>Instead of keeping all your cash in one chest, each received payment goes into a new piggy bank</a:t>
            </a:r>
            <a:endParaRPr sz="1600" dirty="0"/>
          </a:p>
          <a:p>
            <a:pPr marL="914400" marR="0" lvl="1" indent="-330200" algn="l" rtl="0">
              <a:spcBef>
                <a:spcPts val="0"/>
              </a:spcBef>
              <a:spcAft>
                <a:spcPts val="0"/>
              </a:spcAft>
              <a:buSzPts val="1600"/>
              <a:buChar char="○"/>
            </a:pPr>
            <a:r>
              <a:rPr lang="en" sz="1600" dirty="0"/>
              <a:t>Every time you need to make a transaction, you break one or more piggy banks</a:t>
            </a:r>
            <a:endParaRPr sz="1600" dirty="0"/>
          </a:p>
          <a:p>
            <a:pPr marL="457200" marR="0" lvl="0" indent="-330200" algn="l" rtl="0">
              <a:spcBef>
                <a:spcPts val="0"/>
              </a:spcBef>
              <a:spcAft>
                <a:spcPts val="0"/>
              </a:spcAft>
              <a:buSzPts val="1600"/>
              <a:buChar char="●"/>
            </a:pPr>
            <a:r>
              <a:rPr lang="en" sz="1600" dirty="0"/>
              <a:t>All bitcoins have a “serial number,” the reference number when using UTXOs as inputs for other transactions</a:t>
            </a:r>
            <a:endParaRPr sz="1600" dirty="0"/>
          </a:p>
          <a:p>
            <a:pPr marL="457200" marR="0" lvl="0" indent="-330200" algn="l" rtl="0">
              <a:spcBef>
                <a:spcPts val="0"/>
              </a:spcBef>
              <a:spcAft>
                <a:spcPts val="0"/>
              </a:spcAft>
              <a:buSzPts val="1600"/>
              <a:buChar char="●"/>
            </a:pPr>
            <a:r>
              <a:rPr lang="en" sz="1600" dirty="0"/>
              <a:t>Note: Satoshi is the smallest unit of a bitcoin (10^-8)</a:t>
            </a:r>
            <a:endParaRPr sz="1600" dirty="0"/>
          </a:p>
        </p:txBody>
      </p:sp>
      <p:sp>
        <p:nvSpPr>
          <p:cNvPr id="559" name="Google Shape;559;g411313ad96_0_351: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411313ad96_0_15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600"/>
              <a:t>(Make black)</a:t>
            </a:r>
            <a:endParaRPr sz="1600"/>
          </a:p>
          <a:p>
            <a:pPr marL="457200" lvl="0" indent="-330200" algn="l" rtl="0">
              <a:spcBef>
                <a:spcPts val="0"/>
              </a:spcBef>
              <a:spcAft>
                <a:spcPts val="0"/>
              </a:spcAft>
              <a:buSzPts val="1600"/>
              <a:buChar char="●"/>
            </a:pPr>
            <a:r>
              <a:rPr lang="en" sz="1600"/>
              <a:t>Piggy bank analogy</a:t>
            </a:r>
            <a:endParaRPr sz="1600"/>
          </a:p>
          <a:p>
            <a:pPr marL="914400" lvl="1" indent="-330200" algn="l" rtl="0">
              <a:spcBef>
                <a:spcPts val="0"/>
              </a:spcBef>
              <a:spcAft>
                <a:spcPts val="0"/>
              </a:spcAft>
              <a:buSzPts val="1600"/>
              <a:buChar char="○"/>
            </a:pPr>
            <a:r>
              <a:rPr lang="en" sz="1600"/>
              <a:t>A new piggy bank is constructed for every new received transaction</a:t>
            </a:r>
            <a:endParaRPr sz="1600"/>
          </a:p>
          <a:p>
            <a:pPr marL="914400" lvl="1" indent="-330200" algn="l" rtl="0">
              <a:spcBef>
                <a:spcPts val="0"/>
              </a:spcBef>
              <a:spcAft>
                <a:spcPts val="0"/>
              </a:spcAft>
              <a:buSzPts val="1600"/>
              <a:buChar char="○"/>
            </a:pPr>
            <a:r>
              <a:rPr lang="en" sz="1600"/>
              <a:t>To make a new transaction, you break open a piggy bank and use however much </a:t>
            </a:r>
            <a:endParaRPr sz="1600"/>
          </a:p>
          <a:p>
            <a:pPr marL="914400" lvl="1" indent="-330200" algn="l" rtl="0">
              <a:spcBef>
                <a:spcPts val="0"/>
              </a:spcBef>
              <a:spcAft>
                <a:spcPts val="0"/>
              </a:spcAft>
              <a:buSzPts val="1600"/>
              <a:buChar char="○"/>
            </a:pPr>
            <a:r>
              <a:rPr lang="en" sz="1600"/>
              <a:t>Explicitly mention change address</a:t>
            </a:r>
            <a:endParaRPr sz="1600"/>
          </a:p>
          <a:p>
            <a:pPr marL="0" lvl="0" indent="0" algn="l" rtl="0">
              <a:spcBef>
                <a:spcPts val="0"/>
              </a:spcBef>
              <a:spcAft>
                <a:spcPts val="0"/>
              </a:spcAft>
              <a:buNone/>
            </a:pPr>
            <a:endParaRPr sz="1600"/>
          </a:p>
          <a:p>
            <a:pPr marL="457200" marR="0" lvl="0" indent="-330200" algn="l" rtl="0">
              <a:spcBef>
                <a:spcPts val="0"/>
              </a:spcBef>
              <a:spcAft>
                <a:spcPts val="0"/>
              </a:spcAft>
              <a:buSzPts val="1600"/>
              <a:buChar char="●"/>
            </a:pPr>
            <a:r>
              <a:rPr lang="en" sz="1600"/>
              <a:t>Benefits???:</a:t>
            </a:r>
            <a:endParaRPr sz="1600"/>
          </a:p>
          <a:p>
            <a:pPr marL="914400" marR="0" lvl="1" indent="-330200" algn="l" rtl="0">
              <a:spcBef>
                <a:spcPts val="0"/>
              </a:spcBef>
              <a:spcAft>
                <a:spcPts val="0"/>
              </a:spcAft>
              <a:buSzPts val="1600"/>
              <a:buChar char="○"/>
            </a:pPr>
            <a:r>
              <a:rPr lang="en" sz="1600"/>
              <a:t>Parallelization: Can spend in multiple txs w/o worrying about account balance</a:t>
            </a:r>
            <a:endParaRPr sz="1600"/>
          </a:p>
          <a:p>
            <a:pPr marL="914400" marR="0" lvl="1" indent="-330200" algn="l" rtl="0">
              <a:spcBef>
                <a:spcPts val="0"/>
              </a:spcBef>
              <a:spcAft>
                <a:spcPts val="0"/>
              </a:spcAft>
              <a:buSzPts val="1600"/>
              <a:buChar char="○"/>
            </a:pPr>
            <a:r>
              <a:rPr lang="en" sz="1600"/>
              <a:t>more here: </a:t>
            </a:r>
            <a:r>
              <a:rPr lang="en" sz="1600" u="sng">
                <a:solidFill>
                  <a:schemeClr val="hlink"/>
                </a:solidFill>
                <a:hlinkClick r:id="rId3"/>
              </a:rPr>
              <a:t>https://ethereum.stackexchange.com/questions/326/what-are-the-pros-and-cons-of-ethereum-balances-vs-utxos</a:t>
            </a:r>
            <a:r>
              <a:rPr lang="en" sz="1600"/>
              <a:t> </a:t>
            </a:r>
            <a:endParaRPr sz="1600"/>
          </a:p>
          <a:p>
            <a:pPr marL="914400" marR="0" lvl="1" indent="-330200" algn="l" rtl="0">
              <a:spcBef>
                <a:spcPts val="0"/>
              </a:spcBef>
              <a:spcAft>
                <a:spcPts val="0"/>
              </a:spcAft>
              <a:buSzPts val="1600"/>
              <a:buChar char="○"/>
            </a:pPr>
            <a:r>
              <a:rPr lang="en" sz="1600"/>
              <a:t>Instead of keeping all your cash in one chest, each received payment goes into a new piggy bank</a:t>
            </a:r>
            <a:endParaRPr sz="1600"/>
          </a:p>
          <a:p>
            <a:pPr marL="914400" marR="0" lvl="1" indent="-330200" algn="l" rtl="0">
              <a:spcBef>
                <a:spcPts val="0"/>
              </a:spcBef>
              <a:spcAft>
                <a:spcPts val="0"/>
              </a:spcAft>
              <a:buSzPts val="1600"/>
              <a:buChar char="○"/>
            </a:pPr>
            <a:r>
              <a:rPr lang="en" sz="1600"/>
              <a:t>Every time you need to make a transaction, you break one or more piggy banks</a:t>
            </a:r>
            <a:endParaRPr sz="1600"/>
          </a:p>
          <a:p>
            <a:pPr marL="457200" marR="0" lvl="0" indent="-330200" algn="l" rtl="0">
              <a:spcBef>
                <a:spcPts val="0"/>
              </a:spcBef>
              <a:spcAft>
                <a:spcPts val="0"/>
              </a:spcAft>
              <a:buSzPts val="1600"/>
              <a:buChar char="●"/>
            </a:pPr>
            <a:r>
              <a:rPr lang="en" sz="1600"/>
              <a:t>All bitcoins have a “serial number,” the reference number when using UTXOs as inputs for other transactions</a:t>
            </a:r>
            <a:endParaRPr sz="1600"/>
          </a:p>
          <a:p>
            <a:pPr marL="457200" marR="0" lvl="0" indent="-330200" algn="l" rtl="0">
              <a:spcBef>
                <a:spcPts val="0"/>
              </a:spcBef>
              <a:spcAft>
                <a:spcPts val="0"/>
              </a:spcAft>
              <a:buSzPts val="1600"/>
              <a:buChar char="●"/>
            </a:pPr>
            <a:r>
              <a:rPr lang="en" sz="1600"/>
              <a:t>Note: Satoshi is the smallest unit of a bitcoin (10^-8)</a:t>
            </a:r>
            <a:endParaRPr sz="1600"/>
          </a:p>
        </p:txBody>
      </p:sp>
      <p:sp>
        <p:nvSpPr>
          <p:cNvPr id="602" name="Google Shape;602;g411313ad96_0_1564: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411313ad96_0_16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600"/>
              <a:t>(Make black)</a:t>
            </a:r>
            <a:endParaRPr sz="1600"/>
          </a:p>
          <a:p>
            <a:pPr marL="457200" lvl="0" indent="-330200" algn="l" rtl="0">
              <a:spcBef>
                <a:spcPts val="0"/>
              </a:spcBef>
              <a:spcAft>
                <a:spcPts val="0"/>
              </a:spcAft>
              <a:buSzPts val="1600"/>
              <a:buChar char="●"/>
            </a:pPr>
            <a:r>
              <a:rPr lang="en" sz="1600"/>
              <a:t>Piggy bank analogy</a:t>
            </a:r>
            <a:endParaRPr sz="1600"/>
          </a:p>
          <a:p>
            <a:pPr marL="914400" lvl="1" indent="-330200" algn="l" rtl="0">
              <a:spcBef>
                <a:spcPts val="0"/>
              </a:spcBef>
              <a:spcAft>
                <a:spcPts val="0"/>
              </a:spcAft>
              <a:buSzPts val="1600"/>
              <a:buChar char="○"/>
            </a:pPr>
            <a:r>
              <a:rPr lang="en" sz="1600"/>
              <a:t>A new piggy bank is constructed for every new received transaction</a:t>
            </a:r>
            <a:endParaRPr sz="1600"/>
          </a:p>
          <a:p>
            <a:pPr marL="914400" lvl="1" indent="-330200" algn="l" rtl="0">
              <a:spcBef>
                <a:spcPts val="0"/>
              </a:spcBef>
              <a:spcAft>
                <a:spcPts val="0"/>
              </a:spcAft>
              <a:buSzPts val="1600"/>
              <a:buChar char="○"/>
            </a:pPr>
            <a:r>
              <a:rPr lang="en" sz="1600"/>
              <a:t>To make a new transaction, you break open a piggy bank and use however much </a:t>
            </a:r>
            <a:endParaRPr sz="1600"/>
          </a:p>
          <a:p>
            <a:pPr marL="914400" lvl="1" indent="-330200" algn="l" rtl="0">
              <a:spcBef>
                <a:spcPts val="0"/>
              </a:spcBef>
              <a:spcAft>
                <a:spcPts val="0"/>
              </a:spcAft>
              <a:buSzPts val="1600"/>
              <a:buChar char="○"/>
            </a:pPr>
            <a:r>
              <a:rPr lang="en" sz="1600"/>
              <a:t>Explicitly mention change address</a:t>
            </a:r>
            <a:endParaRPr sz="1600"/>
          </a:p>
          <a:p>
            <a:pPr marL="0" lvl="0" indent="0" algn="l" rtl="0">
              <a:spcBef>
                <a:spcPts val="0"/>
              </a:spcBef>
              <a:spcAft>
                <a:spcPts val="0"/>
              </a:spcAft>
              <a:buNone/>
            </a:pPr>
            <a:endParaRPr sz="1600"/>
          </a:p>
          <a:p>
            <a:pPr marL="457200" marR="0" lvl="0" indent="-330200" algn="l" rtl="0">
              <a:spcBef>
                <a:spcPts val="0"/>
              </a:spcBef>
              <a:spcAft>
                <a:spcPts val="0"/>
              </a:spcAft>
              <a:buSzPts val="1600"/>
              <a:buChar char="●"/>
            </a:pPr>
            <a:r>
              <a:rPr lang="en" sz="1600"/>
              <a:t>Benefits???:</a:t>
            </a:r>
            <a:endParaRPr sz="1600"/>
          </a:p>
          <a:p>
            <a:pPr marL="914400" marR="0" lvl="1" indent="-330200" algn="l" rtl="0">
              <a:spcBef>
                <a:spcPts val="0"/>
              </a:spcBef>
              <a:spcAft>
                <a:spcPts val="0"/>
              </a:spcAft>
              <a:buSzPts val="1600"/>
              <a:buChar char="○"/>
            </a:pPr>
            <a:r>
              <a:rPr lang="en" sz="1600"/>
              <a:t>Parallelization: Can spend in multiple txs w/o worrying about account balance</a:t>
            </a:r>
            <a:endParaRPr sz="1600"/>
          </a:p>
          <a:p>
            <a:pPr marL="914400" marR="0" lvl="1" indent="-330200" algn="l" rtl="0">
              <a:spcBef>
                <a:spcPts val="0"/>
              </a:spcBef>
              <a:spcAft>
                <a:spcPts val="0"/>
              </a:spcAft>
              <a:buSzPts val="1600"/>
              <a:buChar char="○"/>
            </a:pPr>
            <a:r>
              <a:rPr lang="en" sz="1600"/>
              <a:t>more here: </a:t>
            </a:r>
            <a:r>
              <a:rPr lang="en" sz="1600" u="sng">
                <a:solidFill>
                  <a:schemeClr val="hlink"/>
                </a:solidFill>
                <a:hlinkClick r:id="rId3"/>
              </a:rPr>
              <a:t>https://ethereum.stackexchange.com/questions/326/what-are-the-pros-and-cons-of-ethereum-balances-vs-utxos</a:t>
            </a:r>
            <a:r>
              <a:rPr lang="en" sz="1600"/>
              <a:t> </a:t>
            </a:r>
            <a:endParaRPr sz="1600"/>
          </a:p>
          <a:p>
            <a:pPr marL="914400" marR="0" lvl="1" indent="-330200" algn="l" rtl="0">
              <a:spcBef>
                <a:spcPts val="0"/>
              </a:spcBef>
              <a:spcAft>
                <a:spcPts val="0"/>
              </a:spcAft>
              <a:buSzPts val="1600"/>
              <a:buChar char="○"/>
            </a:pPr>
            <a:r>
              <a:rPr lang="en" sz="1600"/>
              <a:t>Instead of keeping all your cash in one chest, each received payment goes into a new piggy bank</a:t>
            </a:r>
            <a:endParaRPr sz="1600"/>
          </a:p>
          <a:p>
            <a:pPr marL="914400" marR="0" lvl="1" indent="-330200" algn="l" rtl="0">
              <a:spcBef>
                <a:spcPts val="0"/>
              </a:spcBef>
              <a:spcAft>
                <a:spcPts val="0"/>
              </a:spcAft>
              <a:buSzPts val="1600"/>
              <a:buChar char="○"/>
            </a:pPr>
            <a:r>
              <a:rPr lang="en" sz="1600"/>
              <a:t>Every time you need to make a transaction, you break one or more piggy banks</a:t>
            </a:r>
            <a:endParaRPr sz="1600"/>
          </a:p>
          <a:p>
            <a:pPr marL="457200" marR="0" lvl="0" indent="-330200" algn="l" rtl="0">
              <a:spcBef>
                <a:spcPts val="0"/>
              </a:spcBef>
              <a:spcAft>
                <a:spcPts val="0"/>
              </a:spcAft>
              <a:buSzPts val="1600"/>
              <a:buChar char="●"/>
            </a:pPr>
            <a:r>
              <a:rPr lang="en" sz="1600"/>
              <a:t>All bitcoins have a “serial number,” the reference number when using UTXOs as inputs for other transactions</a:t>
            </a:r>
            <a:endParaRPr sz="1600"/>
          </a:p>
          <a:p>
            <a:pPr marL="457200" marR="0" lvl="0" indent="-330200" algn="l" rtl="0">
              <a:spcBef>
                <a:spcPts val="0"/>
              </a:spcBef>
              <a:spcAft>
                <a:spcPts val="0"/>
              </a:spcAft>
              <a:buSzPts val="1600"/>
              <a:buChar char="●"/>
            </a:pPr>
            <a:r>
              <a:rPr lang="en" sz="1600"/>
              <a:t>Note: Satoshi is the smallest unit of a bitcoin (10^-8)</a:t>
            </a:r>
            <a:endParaRPr sz="1600"/>
          </a:p>
        </p:txBody>
      </p:sp>
      <p:sp>
        <p:nvSpPr>
          <p:cNvPr id="643" name="Google Shape;643;g411313ad96_0_1645: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411313ad96_0_17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600"/>
              <a:t>(Make black)</a:t>
            </a:r>
            <a:endParaRPr sz="1600"/>
          </a:p>
          <a:p>
            <a:pPr marL="457200" lvl="0" indent="-330200" algn="l" rtl="0">
              <a:spcBef>
                <a:spcPts val="0"/>
              </a:spcBef>
              <a:spcAft>
                <a:spcPts val="0"/>
              </a:spcAft>
              <a:buSzPts val="1600"/>
              <a:buChar char="●"/>
            </a:pPr>
            <a:r>
              <a:rPr lang="en" sz="1600"/>
              <a:t>Piggy bank analogy</a:t>
            </a:r>
            <a:endParaRPr sz="1600"/>
          </a:p>
          <a:p>
            <a:pPr marL="914400" lvl="1" indent="-330200" algn="l" rtl="0">
              <a:spcBef>
                <a:spcPts val="0"/>
              </a:spcBef>
              <a:spcAft>
                <a:spcPts val="0"/>
              </a:spcAft>
              <a:buSzPts val="1600"/>
              <a:buChar char="○"/>
            </a:pPr>
            <a:r>
              <a:rPr lang="en" sz="1600"/>
              <a:t>A new piggy bank is constructed for every new received transaction</a:t>
            </a:r>
            <a:endParaRPr sz="1600"/>
          </a:p>
          <a:p>
            <a:pPr marL="914400" lvl="1" indent="-330200" algn="l" rtl="0">
              <a:spcBef>
                <a:spcPts val="0"/>
              </a:spcBef>
              <a:spcAft>
                <a:spcPts val="0"/>
              </a:spcAft>
              <a:buSzPts val="1600"/>
              <a:buChar char="○"/>
            </a:pPr>
            <a:r>
              <a:rPr lang="en" sz="1600"/>
              <a:t>To make a new transaction, you break open a piggy bank and use however much </a:t>
            </a:r>
            <a:endParaRPr sz="1600"/>
          </a:p>
          <a:p>
            <a:pPr marL="914400" lvl="1" indent="-330200" algn="l" rtl="0">
              <a:spcBef>
                <a:spcPts val="0"/>
              </a:spcBef>
              <a:spcAft>
                <a:spcPts val="0"/>
              </a:spcAft>
              <a:buSzPts val="1600"/>
              <a:buChar char="○"/>
            </a:pPr>
            <a:r>
              <a:rPr lang="en" sz="1600"/>
              <a:t>Explicitly mention change address</a:t>
            </a:r>
            <a:endParaRPr sz="1600"/>
          </a:p>
          <a:p>
            <a:pPr marL="0" lvl="0" indent="0" algn="l" rtl="0">
              <a:spcBef>
                <a:spcPts val="0"/>
              </a:spcBef>
              <a:spcAft>
                <a:spcPts val="0"/>
              </a:spcAft>
              <a:buNone/>
            </a:pPr>
            <a:endParaRPr sz="1600"/>
          </a:p>
          <a:p>
            <a:pPr marL="457200" marR="0" lvl="0" indent="-330200" algn="l" rtl="0">
              <a:spcBef>
                <a:spcPts val="0"/>
              </a:spcBef>
              <a:spcAft>
                <a:spcPts val="0"/>
              </a:spcAft>
              <a:buSzPts val="1600"/>
              <a:buChar char="●"/>
            </a:pPr>
            <a:r>
              <a:rPr lang="en" sz="1600"/>
              <a:t>Benefits???:</a:t>
            </a:r>
            <a:endParaRPr sz="1600"/>
          </a:p>
          <a:p>
            <a:pPr marL="914400" marR="0" lvl="1" indent="-330200" algn="l" rtl="0">
              <a:spcBef>
                <a:spcPts val="0"/>
              </a:spcBef>
              <a:spcAft>
                <a:spcPts val="0"/>
              </a:spcAft>
              <a:buSzPts val="1600"/>
              <a:buChar char="○"/>
            </a:pPr>
            <a:r>
              <a:rPr lang="en" sz="1600"/>
              <a:t>Parallelization: Can spend in multiple txs w/o worrying about account balance</a:t>
            </a:r>
            <a:endParaRPr sz="1600"/>
          </a:p>
          <a:p>
            <a:pPr marL="914400" marR="0" lvl="1" indent="-330200" algn="l" rtl="0">
              <a:spcBef>
                <a:spcPts val="0"/>
              </a:spcBef>
              <a:spcAft>
                <a:spcPts val="0"/>
              </a:spcAft>
              <a:buSzPts val="1600"/>
              <a:buChar char="○"/>
            </a:pPr>
            <a:r>
              <a:rPr lang="en" sz="1600"/>
              <a:t>more here: </a:t>
            </a:r>
            <a:r>
              <a:rPr lang="en" sz="1600" u="sng">
                <a:solidFill>
                  <a:schemeClr val="hlink"/>
                </a:solidFill>
                <a:hlinkClick r:id="rId3"/>
              </a:rPr>
              <a:t>https://ethereum.stackexchange.com/questions/326/what-are-the-pros-and-cons-of-ethereum-balances-vs-utxos</a:t>
            </a:r>
            <a:r>
              <a:rPr lang="en" sz="1600"/>
              <a:t> </a:t>
            </a:r>
            <a:endParaRPr sz="1600"/>
          </a:p>
          <a:p>
            <a:pPr marL="914400" marR="0" lvl="1" indent="-330200" algn="l" rtl="0">
              <a:spcBef>
                <a:spcPts val="0"/>
              </a:spcBef>
              <a:spcAft>
                <a:spcPts val="0"/>
              </a:spcAft>
              <a:buSzPts val="1600"/>
              <a:buChar char="○"/>
            </a:pPr>
            <a:r>
              <a:rPr lang="en" sz="1600"/>
              <a:t>Instead of keeping all your cash in one chest, each received payment goes into a new piggy bank</a:t>
            </a:r>
            <a:endParaRPr sz="1600"/>
          </a:p>
          <a:p>
            <a:pPr marL="914400" marR="0" lvl="1" indent="-330200" algn="l" rtl="0">
              <a:spcBef>
                <a:spcPts val="0"/>
              </a:spcBef>
              <a:spcAft>
                <a:spcPts val="0"/>
              </a:spcAft>
              <a:buSzPts val="1600"/>
              <a:buChar char="○"/>
            </a:pPr>
            <a:r>
              <a:rPr lang="en" sz="1600"/>
              <a:t>Every time you need to make a transaction, you break one or more piggy banks</a:t>
            </a:r>
            <a:endParaRPr sz="1600"/>
          </a:p>
          <a:p>
            <a:pPr marL="457200" marR="0" lvl="0" indent="-330200" algn="l" rtl="0">
              <a:spcBef>
                <a:spcPts val="0"/>
              </a:spcBef>
              <a:spcAft>
                <a:spcPts val="0"/>
              </a:spcAft>
              <a:buSzPts val="1600"/>
              <a:buChar char="●"/>
            </a:pPr>
            <a:r>
              <a:rPr lang="en" sz="1600"/>
              <a:t>All bitcoins have a “serial number,” the reference number when using UTXOs as inputs for other transactions</a:t>
            </a:r>
            <a:endParaRPr sz="1600"/>
          </a:p>
          <a:p>
            <a:pPr marL="457200" marR="0" lvl="0" indent="-330200" algn="l" rtl="0">
              <a:spcBef>
                <a:spcPts val="0"/>
              </a:spcBef>
              <a:spcAft>
                <a:spcPts val="0"/>
              </a:spcAft>
              <a:buSzPts val="1600"/>
              <a:buChar char="●"/>
            </a:pPr>
            <a:r>
              <a:rPr lang="en" sz="1600"/>
              <a:t>Note: Satoshi is the smallest unit of a bitcoin (10^-8)</a:t>
            </a:r>
            <a:endParaRPr sz="1600"/>
          </a:p>
        </p:txBody>
      </p:sp>
      <p:sp>
        <p:nvSpPr>
          <p:cNvPr id="697" name="Google Shape;697;g411313ad96_0_1735: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411313ad96_0_4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755" name="Google Shape;755;g411313ad96_0_479: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411313ad96_0_5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In our traditional bank model, it’s easy: the bank decides for us. It listens to what we want, makes sure it’s valid, approves it, and changes their records to reflect the new transaction.</a:t>
            </a:r>
            <a:endParaRPr sz="1100">
              <a:solidFill>
                <a:schemeClr val="dk2"/>
              </a:solidFill>
            </a:endParaRPr>
          </a:p>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Now, we want to do better than that and we want it to be decentralized. </a:t>
            </a:r>
            <a:endParaRPr sz="1200"/>
          </a:p>
        </p:txBody>
      </p:sp>
      <p:sp>
        <p:nvSpPr>
          <p:cNvPr id="768" name="Google Shape;768;g411313ad96_0_540: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411313ad96_0_4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Let’s go with the naive approach first: every person can propose transactions freely, and save valid transactions they receive. If Gillian wants to send Brian 10 bitcoin, she can tell everyone to indicate this change in their personal record-book. Then make sure she has enough money in the UTXOs she’s spending, hasn’t already spent these UTXOs, and that she has a valid private key to sign off on these transactions. Then everyone goes ahead and updates their records.</a:t>
            </a:r>
            <a:endParaRPr sz="1100">
              <a:solidFill>
                <a:schemeClr val="dk2"/>
              </a:solidFill>
            </a:endParaRPr>
          </a:p>
          <a:p>
            <a:pPr marL="0" marR="0" lvl="0" indent="0" algn="l" rtl="0">
              <a:spcBef>
                <a:spcPts val="0"/>
              </a:spcBef>
              <a:spcAft>
                <a:spcPts val="0"/>
              </a:spcAft>
              <a:buClr>
                <a:schemeClr val="dk1"/>
              </a:buClr>
              <a:buFont typeface="Lato"/>
              <a:buNone/>
            </a:pPr>
            <a:endParaRPr sz="1200"/>
          </a:p>
        </p:txBody>
      </p:sp>
      <p:sp>
        <p:nvSpPr>
          <p:cNvPr id="789" name="Google Shape;789;g411313ad96_0_491: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7d3320dc23_0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7d3320dc23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r>
              <a:rPr lang="en"/>
              <a:t>Bitcoin has no central bank, no central entity controlling its supply or properties. It does many things that a bank does, but more, since it’s a bank that’s open to the whole world.</a:t>
            </a:r>
            <a:endParaRPr/>
          </a:p>
          <a:p>
            <a:pPr marL="457200" lvl="0" indent="-298450" algn="l" rtl="0">
              <a:lnSpc>
                <a:spcPct val="115000"/>
              </a:lnSpc>
              <a:spcBef>
                <a:spcPts val="0"/>
              </a:spcBef>
              <a:spcAft>
                <a:spcPts val="0"/>
              </a:spcAft>
              <a:buSzPts val="1100"/>
              <a:buChar char="●"/>
            </a:pPr>
            <a:r>
              <a:rPr lang="en"/>
              <a:t>Bitcoin has no central registry of identities, allowing anyone to join with an pseudonym </a:t>
            </a:r>
            <a:endParaRPr/>
          </a:p>
          <a:p>
            <a:pPr marL="914400" lvl="1" indent="-298450" algn="l" rtl="0">
              <a:lnSpc>
                <a:spcPct val="115000"/>
              </a:lnSpc>
              <a:spcBef>
                <a:spcPts val="0"/>
              </a:spcBef>
              <a:spcAft>
                <a:spcPts val="0"/>
              </a:spcAft>
              <a:buSzPts val="1100"/>
              <a:buChar char="○"/>
            </a:pPr>
            <a:r>
              <a:rPr lang="en"/>
              <a:t>Similar to social media accounts like Reddit -- everyone’s a username but can choose not to reveal their real world identity</a:t>
            </a:r>
            <a:endParaRPr/>
          </a:p>
          <a:p>
            <a:pPr marL="457200" lvl="0" indent="-298450" algn="l" rtl="0">
              <a:lnSpc>
                <a:spcPct val="115000"/>
              </a:lnSpc>
              <a:spcBef>
                <a:spcPts val="0"/>
              </a:spcBef>
              <a:spcAft>
                <a:spcPts val="0"/>
              </a:spcAft>
              <a:buSzPts val="1100"/>
              <a:buChar char="●"/>
            </a:pPr>
            <a:r>
              <a:rPr lang="en"/>
              <a:t>Bitcoin has no central log of information, no one person telling the world who owns what amount of bitcoins.</a:t>
            </a:r>
            <a:endParaRPr/>
          </a:p>
          <a:p>
            <a:pPr marL="914400" lvl="1" indent="-298450" algn="l" rtl="0">
              <a:lnSpc>
                <a:spcPct val="115000"/>
              </a:lnSpc>
              <a:spcBef>
                <a:spcPts val="0"/>
              </a:spcBef>
              <a:spcAft>
                <a:spcPts val="0"/>
              </a:spcAft>
              <a:buSzPts val="1100"/>
              <a:buChar char="○"/>
            </a:pPr>
            <a:r>
              <a:rPr lang="en"/>
              <a:t>This Bitcoin ledger is kept among thousands of people involved in the Bitcoin network.</a:t>
            </a:r>
            <a:endParaRPr/>
          </a:p>
          <a:p>
            <a:pPr marL="457200" lvl="0" indent="-298450" algn="l" rtl="0">
              <a:lnSpc>
                <a:spcPct val="115000"/>
              </a:lnSpc>
              <a:spcBef>
                <a:spcPts val="0"/>
              </a:spcBef>
              <a:spcAft>
                <a:spcPts val="0"/>
              </a:spcAft>
              <a:buSzPts val="1100"/>
              <a:buChar char="●"/>
            </a:pPr>
            <a:r>
              <a:rPr lang="en"/>
              <a:t>You don’t have to know your peers in Bitcoin to trust the math and economics behind it.</a:t>
            </a:r>
            <a:endParaRPr/>
          </a:p>
          <a:p>
            <a:pPr marL="914400" lvl="1" indent="-298450" algn="l" rtl="0">
              <a:lnSpc>
                <a:spcPct val="115000"/>
              </a:lnSpc>
              <a:spcBef>
                <a:spcPts val="0"/>
              </a:spcBef>
              <a:spcAft>
                <a:spcPts val="0"/>
              </a:spcAft>
              <a:buSzPts val="1100"/>
              <a:buChar char="○"/>
            </a:pPr>
            <a:r>
              <a:rPr lang="en"/>
              <a:t>Bitcoin is trustless, with a protocol that allows you to distinguish malicious peers from honest ones.</a:t>
            </a:r>
            <a:endParaRPr/>
          </a:p>
          <a:p>
            <a:pPr marL="457200" lvl="0" indent="-298450" algn="l" rtl="0">
              <a:lnSpc>
                <a:spcPct val="115000"/>
              </a:lnSpc>
              <a:spcBef>
                <a:spcPts val="0"/>
              </a:spcBef>
              <a:spcAft>
                <a:spcPts val="0"/>
              </a:spcAft>
              <a:buSzPts val="1100"/>
              <a:buChar char="●"/>
            </a:pPr>
            <a:r>
              <a:rPr lang="en"/>
              <a:t>There’s no central point of failure, no one can individually alter the Bitcoin database.</a:t>
            </a:r>
            <a:endParaRPr/>
          </a:p>
          <a:p>
            <a:pPr marL="914400" lvl="1" indent="-298450" algn="l" rtl="0">
              <a:lnSpc>
                <a:spcPct val="115000"/>
              </a:lnSpc>
              <a:spcBef>
                <a:spcPts val="0"/>
              </a:spcBef>
              <a:spcAft>
                <a:spcPts val="0"/>
              </a:spcAft>
              <a:buSzPts val="1100"/>
              <a:buChar char="○"/>
            </a:pPr>
            <a:r>
              <a:rPr lang="en"/>
              <a:t>This makes it </a:t>
            </a:r>
            <a:r>
              <a:rPr lang="en" b="1"/>
              <a:t>immutable</a:t>
            </a:r>
            <a:r>
              <a:rPr lang="en"/>
              <a:t>, as thousands of peers exist. It’s as if someone took a bank’s records and shared them with the world, now there’s no way to change the records without changing thousands simultaneously.</a:t>
            </a:r>
            <a:endParaRPr/>
          </a:p>
          <a:p>
            <a:pPr marL="457200" lvl="0" indent="-298450" algn="l" rtl="0">
              <a:lnSpc>
                <a:spcPct val="115000"/>
              </a:lnSpc>
              <a:spcBef>
                <a:spcPts val="0"/>
              </a:spcBef>
              <a:spcAft>
                <a:spcPts val="0"/>
              </a:spcAft>
              <a:buSzPts val="1100"/>
              <a:buChar char="●"/>
            </a:pPr>
            <a:r>
              <a:rPr lang="en"/>
              <a:t>Bitcoin comes to “consensus” on who owns what through a </a:t>
            </a:r>
            <a:r>
              <a:rPr lang="en" b="1"/>
              <a:t>consensus algorithm</a:t>
            </a:r>
            <a:endParaRPr/>
          </a:p>
          <a:p>
            <a:pPr marL="914400" lvl="1" indent="-298450" algn="l" rtl="0">
              <a:lnSpc>
                <a:spcPct val="115000"/>
              </a:lnSpc>
              <a:spcBef>
                <a:spcPts val="0"/>
              </a:spcBef>
              <a:spcAft>
                <a:spcPts val="0"/>
              </a:spcAft>
              <a:buSzPts val="1100"/>
              <a:buChar char="○"/>
            </a:pPr>
            <a:r>
              <a:rPr lang="en"/>
              <a:t>Allows you to agree with people you don’t know and don’t trust on some mutually respected history of events</a:t>
            </a:r>
            <a:endParaRPr/>
          </a:p>
          <a:p>
            <a:pPr marL="457200" lvl="0" indent="-298450" algn="l" rtl="0">
              <a:lnSpc>
                <a:spcPct val="115000"/>
              </a:lnSpc>
              <a:spcBef>
                <a:spcPts val="0"/>
              </a:spcBef>
              <a:spcAft>
                <a:spcPts val="0"/>
              </a:spcAft>
              <a:buSzPts val="1100"/>
              <a:buChar char="●"/>
            </a:pPr>
            <a:r>
              <a:rPr lang="en"/>
              <a:t>As a consequence of all these things, Bitcoin is </a:t>
            </a:r>
            <a:r>
              <a:rPr lang="en" b="1"/>
              <a:t>global</a:t>
            </a:r>
            <a:endParaRPr/>
          </a:p>
          <a:p>
            <a:pPr marL="914400" lvl="1" indent="-298450" algn="l" rtl="0">
              <a:lnSpc>
                <a:spcPct val="115000"/>
              </a:lnSpc>
              <a:spcBef>
                <a:spcPts val="0"/>
              </a:spcBef>
              <a:spcAft>
                <a:spcPts val="0"/>
              </a:spcAft>
              <a:buSzPts val="1100"/>
              <a:buChar char="○"/>
            </a:pPr>
            <a:r>
              <a:rPr lang="en"/>
              <a:t>Anyone from anywhere around the world can join this global infrastructure, since everything’s online and represented as software.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411313ad96_0_50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But what if Gillian promises to send me a bitcoin and Brian the same bitcoin? She tells me she’s sending it to me, and tells Brian she’s sending it to him. At this point Brian and I own the “same” bitcoin, but neither of us will know until we try to spend it later and find out we have conflicting histories. </a:t>
            </a:r>
            <a:endParaRPr sz="1200" b="1"/>
          </a:p>
        </p:txBody>
      </p:sp>
      <p:sp>
        <p:nvSpPr>
          <p:cNvPr id="807" name="Google Shape;807;g411313ad96_0_508: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411313ad96_0_5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What went wrong? We didn’t wait for confirmation from the rest of the network that this was a universally accepted truth.</a:t>
            </a:r>
            <a:endParaRPr sz="1200"/>
          </a:p>
        </p:txBody>
      </p:sp>
      <p:sp>
        <p:nvSpPr>
          <p:cNvPr id="823" name="Google Shape;823;g411313ad96_0_523: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411313ad96_0_22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So now we know that we need a way for everyone to be on the same page. Let’s set up a voting system where people propose transactions and the rest of the network votes on whether to accept it. </a:t>
            </a:r>
            <a:endParaRPr sz="1200"/>
          </a:p>
        </p:txBody>
      </p:sp>
      <p:sp>
        <p:nvSpPr>
          <p:cNvPr id="840" name="Google Shape;840;g411313ad96_0_2247: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411313ad96_0_6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1200" b="1"/>
          </a:p>
        </p:txBody>
      </p:sp>
      <p:sp>
        <p:nvSpPr>
          <p:cNvPr id="864" name="Google Shape;864;g411313ad96_0_607: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g411313ad96_0_6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This is called a Sybil Attack, where someone makes multiple entities to do something malicious. But really, What’s to stop her from doing this? What’s to stop anyone from doing this? </a:t>
            </a:r>
            <a:endParaRPr sz="1100">
              <a:solidFill>
                <a:schemeClr val="dk2"/>
              </a:solidFill>
            </a:endParaRPr>
          </a:p>
          <a:p>
            <a:pPr marL="0" lvl="0" indent="0" algn="l" rtl="0">
              <a:spcBef>
                <a:spcPts val="0"/>
              </a:spcBef>
              <a:spcAft>
                <a:spcPts val="0"/>
              </a:spcAft>
              <a:buClr>
                <a:schemeClr val="dk1"/>
              </a:buClr>
              <a:buFont typeface="Lato"/>
              <a:buNone/>
            </a:pPr>
            <a:endParaRPr sz="1200" b="1">
              <a:solidFill>
                <a:schemeClr val="dk2"/>
              </a:solidFill>
            </a:endParaRPr>
          </a:p>
          <a:p>
            <a:pPr marL="0" marR="0" lvl="0" indent="0" algn="l" rtl="0">
              <a:spcBef>
                <a:spcPts val="0"/>
              </a:spcBef>
              <a:spcAft>
                <a:spcPts val="0"/>
              </a:spcAft>
              <a:buClr>
                <a:schemeClr val="dk1"/>
              </a:buClr>
              <a:buFont typeface="Lato"/>
              <a:buNone/>
            </a:pPr>
            <a:endParaRPr sz="1200"/>
          </a:p>
        </p:txBody>
      </p:sp>
      <p:sp>
        <p:nvSpPr>
          <p:cNvPr id="888" name="Google Shape;888;g411313ad96_0_651: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411313ad96_0_7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100">
                <a:solidFill>
                  <a:schemeClr val="dk2"/>
                </a:solidFill>
              </a:rPr>
              <a:t>Now we know we need to make it expensive to cast a vote; we need to expend something scarce in order to participate in the decision-making process. Satoshi Nakamoto recognized that we can prevent Sybil attacks by tying voting power not to identity but to resources - computational power. Enter Proof of Work: evidence of spent resources. In order to propose a block, you must provide proof of spent resources. The proof is a solution to a hash puzzle - which can only be solved through spending resources to brute force the solution. The hash puzzle solution is required to make a block valid. </a:t>
            </a:r>
            <a:endParaRPr sz="1200"/>
          </a:p>
        </p:txBody>
      </p:sp>
      <p:sp>
        <p:nvSpPr>
          <p:cNvPr id="912" name="Google Shape;912;g411313ad96_0_706: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40af5eaaa1_0_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r>
              <a:rPr lang="en" sz="1200" dirty="0"/>
              <a:t>Consider expense, or cost. The loss of some resource in order to achieve something goal. Since we need to make votes expensive to cast, we need to identify a resource to force others to spend. Satoshi realized that, to preserve freedom and anonymity while solving the issue of endless identities, each vote needs to be tethered to the individual’s </a:t>
            </a:r>
            <a:r>
              <a:rPr lang="en" sz="1200" b="1" dirty="0"/>
              <a:t>computer</a:t>
            </a:r>
            <a:r>
              <a:rPr lang="en" sz="1200" dirty="0"/>
              <a:t>. And what does a computer do best? It computes!</a:t>
            </a:r>
            <a:endParaRPr sz="1200" dirty="0"/>
          </a:p>
          <a:p>
            <a:pPr marL="0" marR="0" lvl="0" indent="0" algn="l" rtl="0">
              <a:spcBef>
                <a:spcPts val="0"/>
              </a:spcBef>
              <a:spcAft>
                <a:spcPts val="0"/>
              </a:spcAft>
              <a:buClr>
                <a:schemeClr val="dk1"/>
              </a:buClr>
              <a:buFont typeface="Lato"/>
              <a:buNone/>
            </a:pPr>
            <a:endParaRPr sz="1200" dirty="0"/>
          </a:p>
          <a:p>
            <a:pPr marL="0" marR="0" lvl="0" indent="0" algn="l" rtl="0">
              <a:spcBef>
                <a:spcPts val="0"/>
              </a:spcBef>
              <a:spcAft>
                <a:spcPts val="0"/>
              </a:spcAft>
              <a:buClr>
                <a:schemeClr val="dk1"/>
              </a:buClr>
              <a:buFont typeface="Lato"/>
              <a:buNone/>
            </a:pPr>
            <a:r>
              <a:rPr lang="en" sz="1200" dirty="0"/>
              <a:t>Satoshi defined a new protocol called “Proof-of-Work,” in which computers can only cast votes after performing an expensive amount of computing power. You might not realize, but every computer operation consumes energy and time, both of which are valuable resources. By forcing someone to consume these two things, you generate two results:</a:t>
            </a:r>
            <a:endParaRPr sz="1200" dirty="0"/>
          </a:p>
          <a:p>
            <a:pPr marL="457200" marR="0" lvl="0" indent="-304800" algn="l" rtl="0">
              <a:spcBef>
                <a:spcPts val="0"/>
              </a:spcBef>
              <a:spcAft>
                <a:spcPts val="0"/>
              </a:spcAft>
              <a:buSzPts val="1200"/>
              <a:buChar char="●"/>
            </a:pPr>
            <a:r>
              <a:rPr lang="en" sz="1200" dirty="0"/>
              <a:t>You prevent someone from using multiple identities to gain more power. They are limited by computing resources, not votes.</a:t>
            </a:r>
            <a:endParaRPr sz="1200" dirty="0"/>
          </a:p>
          <a:p>
            <a:pPr marL="457200" marR="0" lvl="0" indent="-304800" algn="l" rtl="0">
              <a:spcBef>
                <a:spcPts val="0"/>
              </a:spcBef>
              <a:spcAft>
                <a:spcPts val="0"/>
              </a:spcAft>
              <a:buSzPts val="1200"/>
              <a:buChar char="●"/>
            </a:pPr>
            <a:r>
              <a:rPr lang="en" sz="1200" dirty="0"/>
              <a:t>Every vote has value because resources were spent to achieve them. You can say that every vote is worth the amount of power that went into producing that vote, into solving that problem that was generated for that block at that round. Plus, instead of needing to have everyone vote on a given block, everyone can simply accept the vote cast for the block with the valid solution, or proof-of-work, for that problem.</a:t>
            </a:r>
            <a:endParaRPr sz="1200" dirty="0"/>
          </a:p>
          <a:p>
            <a:pPr marL="0" marR="0" lvl="0" indent="0" algn="l" rtl="0">
              <a:spcBef>
                <a:spcPts val="0"/>
              </a:spcBef>
              <a:spcAft>
                <a:spcPts val="0"/>
              </a:spcAft>
              <a:buNone/>
            </a:pPr>
            <a:endParaRPr sz="1200" dirty="0"/>
          </a:p>
          <a:p>
            <a:pPr marL="0" marR="0" lvl="0" indent="0" algn="l" rtl="0">
              <a:spcBef>
                <a:spcPts val="0"/>
              </a:spcBef>
              <a:spcAft>
                <a:spcPts val="0"/>
              </a:spcAft>
              <a:buNone/>
            </a:pPr>
            <a:r>
              <a:rPr lang="en" sz="1200" dirty="0"/>
              <a:t>For those who may be familiar a bit with the terminology, these validators are referred to as “miners.” Every time someone solves this problem, they’re given a reward in Bitcoin by everyone for expending computational resources. Naturally,</a:t>
            </a:r>
            <a:endParaRPr sz="1200" dirty="0"/>
          </a:p>
        </p:txBody>
      </p:sp>
      <p:sp>
        <p:nvSpPr>
          <p:cNvPr id="926" name="Google Shape;926;g40af5eaaa1_0_34: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411313ad96_0_7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t>Side note: to</a:t>
            </a:r>
            <a:endParaRPr sz="1200"/>
          </a:p>
        </p:txBody>
      </p:sp>
      <p:sp>
        <p:nvSpPr>
          <p:cNvPr id="956" name="Google Shape;956;g411313ad96_0_735: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411313ad96_0_8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1200" b="0" i="0" u="none" strike="noStrike" cap="none">
              <a:solidFill>
                <a:schemeClr val="dk1"/>
              </a:solidFill>
              <a:latin typeface="Lato"/>
              <a:ea typeface="Lato"/>
              <a:cs typeface="Lato"/>
              <a:sym typeface="Lato"/>
            </a:endParaRPr>
          </a:p>
        </p:txBody>
      </p:sp>
      <p:sp>
        <p:nvSpPr>
          <p:cNvPr id="987" name="Google Shape;987;g411313ad96_0_897: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411313ad96_0_9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Lato"/>
              <a:buNone/>
            </a:pPr>
            <a:endParaRPr sz="2400" b="0" i="0" u="none" strike="noStrike" cap="none">
              <a:solidFill>
                <a:schemeClr val="dk1"/>
              </a:solidFill>
              <a:latin typeface="Lato"/>
              <a:ea typeface="Lato"/>
              <a:cs typeface="Lato"/>
              <a:sym typeface="Lato"/>
            </a:endParaRPr>
          </a:p>
        </p:txBody>
      </p:sp>
      <p:sp>
        <p:nvSpPr>
          <p:cNvPr id="1006" name="Google Shape;1006;g411313ad96_0_935: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d50d18a2a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d50d18a2a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Let’s start the day with some mental organization </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457200" marR="0" lvl="0" indent="-323850" algn="l" rtl="0">
              <a:lnSpc>
                <a:spcPct val="115000"/>
              </a:lnSpc>
              <a:spcBef>
                <a:spcPts val="0"/>
              </a:spcBef>
              <a:spcAft>
                <a:spcPts val="0"/>
              </a:spcAft>
              <a:buClr>
                <a:srgbClr val="333333"/>
              </a:buClr>
              <a:buSzPts val="1500"/>
              <a:buFont typeface="Roboto"/>
              <a:buChar char="-"/>
            </a:pPr>
            <a:r>
              <a:rPr lang="en" sz="1500">
                <a:solidFill>
                  <a:srgbClr val="333333"/>
                </a:solidFill>
                <a:highlight>
                  <a:srgbClr val="FFFFFF"/>
                </a:highlight>
                <a:latin typeface="Roboto"/>
                <a:ea typeface="Roboto"/>
                <a:cs typeface="Roboto"/>
                <a:sym typeface="Roboto"/>
              </a:rPr>
              <a:t>Ask if anyone can explain difference </a:t>
            </a:r>
            <a:endParaRPr sz="1500">
              <a:solidFill>
                <a:srgbClr val="333333"/>
              </a:solidFill>
              <a:highlight>
                <a:srgbClr val="FFFFFF"/>
              </a:highlight>
              <a:latin typeface="Roboto"/>
              <a:ea typeface="Roboto"/>
              <a:cs typeface="Roboto"/>
              <a:sym typeface="Roboto"/>
            </a:endParaRPr>
          </a:p>
          <a:p>
            <a:pPr marL="457200" marR="0" lvl="0" indent="-323850" algn="l" rtl="0">
              <a:lnSpc>
                <a:spcPct val="115000"/>
              </a:lnSpc>
              <a:spcBef>
                <a:spcPts val="0"/>
              </a:spcBef>
              <a:spcAft>
                <a:spcPts val="0"/>
              </a:spcAft>
              <a:buClr>
                <a:srgbClr val="333333"/>
              </a:buClr>
              <a:buSzPts val="1500"/>
              <a:buFont typeface="Roboto"/>
              <a:buChar char="-"/>
            </a:pPr>
            <a:r>
              <a:rPr lang="en" sz="1500">
                <a:solidFill>
                  <a:srgbClr val="333333"/>
                </a:solidFill>
                <a:highlight>
                  <a:srgbClr val="FFFFFF"/>
                </a:highlight>
                <a:latin typeface="Roboto"/>
                <a:ea typeface="Roboto"/>
                <a:cs typeface="Roboto"/>
                <a:sym typeface="Roboto"/>
              </a:rPr>
              <a:t>What does crypto mean????</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None/>
            </a:pPr>
            <a:endParaRPr sz="1500">
              <a:solidFill>
                <a:srgbClr val="333333"/>
              </a:solidFill>
              <a:highlight>
                <a:srgbClr val="FFFFFF"/>
              </a:highlight>
              <a:latin typeface="Roboto"/>
              <a:ea typeface="Roboto"/>
              <a:cs typeface="Roboto"/>
              <a:sym typeface="Roboto"/>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635d5f415d_0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Lato"/>
              <a:buNone/>
            </a:pPr>
            <a:r>
              <a:rPr lang="en" sz="1200" dirty="0"/>
              <a:t>As previously mentioned, blocks are the accumulation of a round of proposals, where every transaction is a proposal and every accumulation of transactions for a round is a block, or a vote on all those transactions simultaneously. To cast a vote, we have to solve the Proof-of-Work problem as previously mentioned. Well, what happens if two people cast a vote at the same time? What we get is known as a </a:t>
            </a:r>
            <a:r>
              <a:rPr lang="en" sz="1200" b="1" dirty="0"/>
              <a:t>fork</a:t>
            </a:r>
            <a:r>
              <a:rPr lang="en" sz="1200" dirty="0"/>
              <a:t> in the blockchain. This means that two different people submitted a vote on some transactions at the same time. In these circumstances, how do we know which history to preserve?</a:t>
            </a:r>
            <a:endParaRPr sz="1200" dirty="0"/>
          </a:p>
          <a:p>
            <a:pPr marL="0" lvl="0" indent="0" algn="l" rtl="0">
              <a:spcBef>
                <a:spcPts val="0"/>
              </a:spcBef>
              <a:spcAft>
                <a:spcPts val="0"/>
              </a:spcAft>
              <a:buClr>
                <a:schemeClr val="dk1"/>
              </a:buClr>
              <a:buFont typeface="Lato"/>
              <a:buNone/>
            </a:pPr>
            <a:endParaRPr sz="1200" dirty="0"/>
          </a:p>
          <a:p>
            <a:pPr marL="0" lvl="0" indent="0" algn="l" rtl="0">
              <a:spcBef>
                <a:spcPts val="0"/>
              </a:spcBef>
              <a:spcAft>
                <a:spcPts val="0"/>
              </a:spcAft>
              <a:buClr>
                <a:schemeClr val="dk1"/>
              </a:buClr>
              <a:buFont typeface="Lato"/>
              <a:buNone/>
            </a:pPr>
            <a:r>
              <a:rPr lang="en" sz="1200" dirty="0"/>
              <a:t>Most often, these miners/validators will choose a block arbitrarily to continue off of. In the end, one of these two chains will end up to be longer. In Bitcoin, the valid history is not only those that consist of validated blocks but also those blocks that are included in the longest chain. If this bottom chain was validated and not the top chain, then all transactions in this top block are not recognized, and whoever mined that block will not get a reward for their work.</a:t>
            </a:r>
            <a:endParaRPr sz="1200" dirty="0"/>
          </a:p>
        </p:txBody>
      </p:sp>
      <p:sp>
        <p:nvSpPr>
          <p:cNvPr id="1014" name="Google Shape;1014;g635d5f415d_0_2: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635d5f415d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dirty="0"/>
              <a:t>With Proof-of-Work, we limit voting power to computational power. What happens, then, when Gillian amps up her resources? What happens when she has way more power than both Brian and myself? Well, in that case, the network is broken. There’s absolutely no way to protect against this attack. If Gillian manages to represent over 50% of the network, she can consistently force the history of transactions to work in her favor. She’ll always be able to produce the longest chain. She’ll always have the final say.</a:t>
            </a:r>
            <a:endParaRPr sz="1200" dirty="0"/>
          </a:p>
        </p:txBody>
      </p:sp>
      <p:sp>
        <p:nvSpPr>
          <p:cNvPr id="1034" name="Google Shape;1034;g635d5f415d_0_21: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635d5f415d_0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t>It’s proven to be impossible to protect against a 51% attack. If you imagine that some minority could decide the truth over the majority, then that minority has the power to also decide a malicious truth if they are a malicious minority. Hence, the highest threshold of safety theoretically possible in a Proof-of-Work scheme is 50%.</a:t>
            </a:r>
            <a:endParaRPr sz="1200"/>
          </a:p>
        </p:txBody>
      </p:sp>
      <p:sp>
        <p:nvSpPr>
          <p:cNvPr id="1076" name="Google Shape;1076;g635d5f415d_0_62: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635d5f415d_0_1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Lato"/>
              <a:buNone/>
            </a:pPr>
            <a:r>
              <a:rPr lang="en" sz="1200" dirty="0"/>
              <a:t>To better sense how double spending works at the blockchain level, imagine that Nick has accumulated several Macbooks, renowned for their gaming and computing prowess. He owns more computing power than the rest of the network. He tells everyone else that he is sending Gloria 3.2 BTC, and everyone else votes on it. What he doesn’t tell everyone, however, is that he’s also sending </a:t>
            </a:r>
            <a:r>
              <a:rPr lang="en" sz="1200" i="1" dirty="0"/>
              <a:t>himself</a:t>
            </a:r>
            <a:r>
              <a:rPr lang="en" sz="1200" dirty="0"/>
              <a:t> 3.2 BTC. He hides this information from the rest of the network, votes on his own transaction, and sends the voted block out to the rest of the network when he finds a valid proof-of-work.</a:t>
            </a:r>
            <a:endParaRPr sz="1200" dirty="0"/>
          </a:p>
          <a:p>
            <a:pPr marL="0" lvl="0" indent="0" algn="l" rtl="0">
              <a:spcBef>
                <a:spcPts val="0"/>
              </a:spcBef>
              <a:spcAft>
                <a:spcPts val="0"/>
              </a:spcAft>
              <a:buClr>
                <a:schemeClr val="dk1"/>
              </a:buClr>
              <a:buFont typeface="Lato"/>
              <a:buNone/>
            </a:pPr>
            <a:endParaRPr sz="1200" dirty="0"/>
          </a:p>
          <a:p>
            <a:pPr marL="0" lvl="0" indent="0" algn="l" rtl="0">
              <a:spcBef>
                <a:spcPts val="0"/>
              </a:spcBef>
              <a:spcAft>
                <a:spcPts val="0"/>
              </a:spcAft>
              <a:buClr>
                <a:schemeClr val="dk1"/>
              </a:buClr>
              <a:buFont typeface="Lato"/>
              <a:buNone/>
            </a:pPr>
            <a:r>
              <a:rPr lang="en" sz="1200" b="1" dirty="0"/>
              <a:t>Whoever can get their chain to be longer will end up defining history. If Nick manages to put another block on his own, and other miners choose that block as their preferred chain to mine on, then Nick will have successfully double spent if Gloria took Nick’s initial transaction to be truth.</a:t>
            </a:r>
            <a:endParaRPr sz="1200" b="1" dirty="0"/>
          </a:p>
          <a:p>
            <a:pPr marL="0" lvl="0" indent="0" algn="l" rtl="0">
              <a:spcBef>
                <a:spcPts val="0"/>
              </a:spcBef>
              <a:spcAft>
                <a:spcPts val="0"/>
              </a:spcAft>
              <a:buClr>
                <a:schemeClr val="dk1"/>
              </a:buClr>
              <a:buFont typeface="Lato"/>
              <a:buNone/>
            </a:pPr>
            <a:endParaRPr sz="1200" b="1" dirty="0"/>
          </a:p>
          <a:p>
            <a:pPr marL="0" lvl="0" indent="0" algn="l" rtl="0">
              <a:spcBef>
                <a:spcPts val="0"/>
              </a:spcBef>
              <a:spcAft>
                <a:spcPts val="0"/>
              </a:spcAft>
              <a:buClr>
                <a:schemeClr val="dk1"/>
              </a:buClr>
              <a:buFont typeface="Lato"/>
              <a:buNone/>
            </a:pPr>
            <a:r>
              <a:rPr lang="en" sz="1200" dirty="0"/>
              <a:t>There’s more math behind how double spends would actually be conducted or prevented which we will discuss in later lectures.</a:t>
            </a:r>
            <a:endParaRPr sz="1200" dirty="0"/>
          </a:p>
        </p:txBody>
      </p:sp>
      <p:sp>
        <p:nvSpPr>
          <p:cNvPr id="1119" name="Google Shape;1119;g635d5f415d_0_105: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635d5f415d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635d5f415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Bitcoin has no central bank, no central entity controlling its supply or properties. It does many things that a bank does, but more, since it’s a bank that’s open to the whole world.</a:t>
            </a:r>
            <a:endParaRPr/>
          </a:p>
          <a:p>
            <a:pPr marL="457200" lvl="0" indent="-298450" algn="l" rtl="0">
              <a:lnSpc>
                <a:spcPct val="115000"/>
              </a:lnSpc>
              <a:spcBef>
                <a:spcPts val="0"/>
              </a:spcBef>
              <a:spcAft>
                <a:spcPts val="0"/>
              </a:spcAft>
              <a:buSzPts val="1100"/>
              <a:buChar char="●"/>
            </a:pPr>
            <a:r>
              <a:rPr lang="en"/>
              <a:t>Bitcoin has no central registry of identities, allowing anyone to join with an pseudonym </a:t>
            </a:r>
            <a:endParaRPr/>
          </a:p>
          <a:p>
            <a:pPr marL="914400" lvl="1" indent="-298450" algn="l" rtl="0">
              <a:lnSpc>
                <a:spcPct val="115000"/>
              </a:lnSpc>
              <a:spcBef>
                <a:spcPts val="0"/>
              </a:spcBef>
              <a:spcAft>
                <a:spcPts val="0"/>
              </a:spcAft>
              <a:buSzPts val="1100"/>
              <a:buChar char="○"/>
            </a:pPr>
            <a:r>
              <a:rPr lang="en"/>
              <a:t>Similar to social media accounts like Reddit -- everyone’s a username but can choose not to reveal their real world identity</a:t>
            </a:r>
            <a:endParaRPr/>
          </a:p>
          <a:p>
            <a:pPr marL="457200" lvl="0" indent="-298450" algn="l" rtl="0">
              <a:lnSpc>
                <a:spcPct val="115000"/>
              </a:lnSpc>
              <a:spcBef>
                <a:spcPts val="0"/>
              </a:spcBef>
              <a:spcAft>
                <a:spcPts val="0"/>
              </a:spcAft>
              <a:buSzPts val="1100"/>
              <a:buChar char="●"/>
            </a:pPr>
            <a:r>
              <a:rPr lang="en"/>
              <a:t>Bitcoin has no central log of information, no one person telling the world who owns what amount of bitcoins.</a:t>
            </a:r>
            <a:endParaRPr/>
          </a:p>
          <a:p>
            <a:pPr marL="914400" lvl="1" indent="-298450" algn="l" rtl="0">
              <a:lnSpc>
                <a:spcPct val="115000"/>
              </a:lnSpc>
              <a:spcBef>
                <a:spcPts val="0"/>
              </a:spcBef>
              <a:spcAft>
                <a:spcPts val="0"/>
              </a:spcAft>
              <a:buSzPts val="1100"/>
              <a:buChar char="○"/>
            </a:pPr>
            <a:r>
              <a:rPr lang="en"/>
              <a:t>This Bitcoin ledger is kept among thousands of people involved in the Bitcoin network.</a:t>
            </a:r>
            <a:endParaRPr/>
          </a:p>
          <a:p>
            <a:pPr marL="457200" lvl="0" indent="-298450" algn="l" rtl="0">
              <a:lnSpc>
                <a:spcPct val="115000"/>
              </a:lnSpc>
              <a:spcBef>
                <a:spcPts val="0"/>
              </a:spcBef>
              <a:spcAft>
                <a:spcPts val="0"/>
              </a:spcAft>
              <a:buSzPts val="1100"/>
              <a:buChar char="●"/>
            </a:pPr>
            <a:r>
              <a:rPr lang="en"/>
              <a:t>You don’t have to know your peers in Bitcoin to trust the math and economics behind it.</a:t>
            </a:r>
            <a:endParaRPr/>
          </a:p>
          <a:p>
            <a:pPr marL="914400" lvl="1" indent="-298450" algn="l" rtl="0">
              <a:lnSpc>
                <a:spcPct val="115000"/>
              </a:lnSpc>
              <a:spcBef>
                <a:spcPts val="0"/>
              </a:spcBef>
              <a:spcAft>
                <a:spcPts val="0"/>
              </a:spcAft>
              <a:buSzPts val="1100"/>
              <a:buChar char="○"/>
            </a:pPr>
            <a:r>
              <a:rPr lang="en"/>
              <a:t>Bitcoin is trustless, with a protocol that allows you to distinguish malicious peers from honest ones.</a:t>
            </a:r>
            <a:endParaRPr/>
          </a:p>
          <a:p>
            <a:pPr marL="457200" lvl="0" indent="-298450" algn="l" rtl="0">
              <a:lnSpc>
                <a:spcPct val="115000"/>
              </a:lnSpc>
              <a:spcBef>
                <a:spcPts val="0"/>
              </a:spcBef>
              <a:spcAft>
                <a:spcPts val="0"/>
              </a:spcAft>
              <a:buSzPts val="1100"/>
              <a:buChar char="●"/>
            </a:pPr>
            <a:r>
              <a:rPr lang="en"/>
              <a:t>There’s no central point of failure, no one can individually alter the Bitcoin database.</a:t>
            </a:r>
            <a:endParaRPr/>
          </a:p>
          <a:p>
            <a:pPr marL="914400" lvl="1" indent="-298450" algn="l" rtl="0">
              <a:lnSpc>
                <a:spcPct val="115000"/>
              </a:lnSpc>
              <a:spcBef>
                <a:spcPts val="0"/>
              </a:spcBef>
              <a:spcAft>
                <a:spcPts val="0"/>
              </a:spcAft>
              <a:buSzPts val="1100"/>
              <a:buChar char="○"/>
            </a:pPr>
            <a:r>
              <a:rPr lang="en"/>
              <a:t>This makes it </a:t>
            </a:r>
            <a:r>
              <a:rPr lang="en" b="1"/>
              <a:t>immutable</a:t>
            </a:r>
            <a:r>
              <a:rPr lang="en"/>
              <a:t>, as thousands of peers exist. It’s as if someone took a bank’s records and shared them with the world, now there’s no way to change the records without changing thousands simultaneously.</a:t>
            </a:r>
            <a:endParaRPr/>
          </a:p>
          <a:p>
            <a:pPr marL="457200" lvl="0" indent="-298450" algn="l" rtl="0">
              <a:lnSpc>
                <a:spcPct val="115000"/>
              </a:lnSpc>
              <a:spcBef>
                <a:spcPts val="0"/>
              </a:spcBef>
              <a:spcAft>
                <a:spcPts val="0"/>
              </a:spcAft>
              <a:buSzPts val="1100"/>
              <a:buChar char="●"/>
            </a:pPr>
            <a:r>
              <a:rPr lang="en"/>
              <a:t>Bitcoin comes to “consensus” on who owns what through a </a:t>
            </a:r>
            <a:r>
              <a:rPr lang="en" b="1"/>
              <a:t>consensus algorithm</a:t>
            </a:r>
            <a:endParaRPr/>
          </a:p>
          <a:p>
            <a:pPr marL="914400" lvl="1" indent="-298450" algn="l" rtl="0">
              <a:lnSpc>
                <a:spcPct val="115000"/>
              </a:lnSpc>
              <a:spcBef>
                <a:spcPts val="0"/>
              </a:spcBef>
              <a:spcAft>
                <a:spcPts val="0"/>
              </a:spcAft>
              <a:buSzPts val="1100"/>
              <a:buChar char="○"/>
            </a:pPr>
            <a:r>
              <a:rPr lang="en"/>
              <a:t>Allows you to agree with people you don’t know and don’t trust on some mutually respected history of events</a:t>
            </a:r>
            <a:endParaRPr/>
          </a:p>
          <a:p>
            <a:pPr marL="457200" lvl="0" indent="-298450" algn="l" rtl="0">
              <a:lnSpc>
                <a:spcPct val="115000"/>
              </a:lnSpc>
              <a:spcBef>
                <a:spcPts val="0"/>
              </a:spcBef>
              <a:spcAft>
                <a:spcPts val="0"/>
              </a:spcAft>
              <a:buSzPts val="1100"/>
              <a:buChar char="●"/>
            </a:pPr>
            <a:r>
              <a:rPr lang="en"/>
              <a:t>As a consequence of all these things, Bitcoin is </a:t>
            </a:r>
            <a:r>
              <a:rPr lang="en" b="1"/>
              <a:t>global</a:t>
            </a:r>
            <a:endParaRPr/>
          </a:p>
          <a:p>
            <a:pPr marL="914400" lvl="1" indent="-298450" algn="l" rtl="0">
              <a:lnSpc>
                <a:spcPct val="115000"/>
              </a:lnSpc>
              <a:spcBef>
                <a:spcPts val="0"/>
              </a:spcBef>
              <a:spcAft>
                <a:spcPts val="0"/>
              </a:spcAft>
              <a:buSzPts val="1100"/>
              <a:buChar char="○"/>
            </a:pPr>
            <a:r>
              <a:rPr lang="en"/>
              <a:t>Anyone from anywhere around the world can join this global infrastructure, since everything’s online and represented as software.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411313ad96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411313ad96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Bitcoin has no central bank, no central entity controlling its supply or properties. It does many things that a bank does, but more, since it’s a bank that’s open to the whole world.</a:t>
            </a:r>
            <a:endParaRPr/>
          </a:p>
          <a:p>
            <a:pPr marL="457200" lvl="0" indent="-298450" algn="l" rtl="0">
              <a:lnSpc>
                <a:spcPct val="115000"/>
              </a:lnSpc>
              <a:spcBef>
                <a:spcPts val="0"/>
              </a:spcBef>
              <a:spcAft>
                <a:spcPts val="0"/>
              </a:spcAft>
              <a:buSzPts val="1100"/>
              <a:buChar char="●"/>
            </a:pPr>
            <a:r>
              <a:rPr lang="en"/>
              <a:t>Bitcoin has no central registry of identities, allowing anyone to join with an pseudonym </a:t>
            </a:r>
            <a:endParaRPr/>
          </a:p>
          <a:p>
            <a:pPr marL="914400" lvl="1" indent="-298450" algn="l" rtl="0">
              <a:lnSpc>
                <a:spcPct val="115000"/>
              </a:lnSpc>
              <a:spcBef>
                <a:spcPts val="0"/>
              </a:spcBef>
              <a:spcAft>
                <a:spcPts val="0"/>
              </a:spcAft>
              <a:buSzPts val="1100"/>
              <a:buChar char="○"/>
            </a:pPr>
            <a:r>
              <a:rPr lang="en"/>
              <a:t>Similar to social media accounts like Reddit -- everyone’s a username but can choose not to reveal their real world identity</a:t>
            </a:r>
            <a:endParaRPr/>
          </a:p>
          <a:p>
            <a:pPr marL="457200" lvl="0" indent="-298450" algn="l" rtl="0">
              <a:lnSpc>
                <a:spcPct val="115000"/>
              </a:lnSpc>
              <a:spcBef>
                <a:spcPts val="0"/>
              </a:spcBef>
              <a:spcAft>
                <a:spcPts val="0"/>
              </a:spcAft>
              <a:buSzPts val="1100"/>
              <a:buChar char="●"/>
            </a:pPr>
            <a:r>
              <a:rPr lang="en"/>
              <a:t>Bitcoin has no central log of information, no one person telling the world who owns what amount of bitcoins.</a:t>
            </a:r>
            <a:endParaRPr/>
          </a:p>
          <a:p>
            <a:pPr marL="914400" lvl="1" indent="-298450" algn="l" rtl="0">
              <a:lnSpc>
                <a:spcPct val="115000"/>
              </a:lnSpc>
              <a:spcBef>
                <a:spcPts val="0"/>
              </a:spcBef>
              <a:spcAft>
                <a:spcPts val="0"/>
              </a:spcAft>
              <a:buSzPts val="1100"/>
              <a:buChar char="○"/>
            </a:pPr>
            <a:r>
              <a:rPr lang="en"/>
              <a:t>This Bitcoin ledger is kept among thousands of people involved in the Bitcoin network.</a:t>
            </a:r>
            <a:endParaRPr/>
          </a:p>
          <a:p>
            <a:pPr marL="457200" lvl="0" indent="-298450" algn="l" rtl="0">
              <a:lnSpc>
                <a:spcPct val="115000"/>
              </a:lnSpc>
              <a:spcBef>
                <a:spcPts val="0"/>
              </a:spcBef>
              <a:spcAft>
                <a:spcPts val="0"/>
              </a:spcAft>
              <a:buSzPts val="1100"/>
              <a:buChar char="●"/>
            </a:pPr>
            <a:r>
              <a:rPr lang="en"/>
              <a:t>You don’t have to know your peers in Bitcoin to trust the math and economics behind it.</a:t>
            </a:r>
            <a:endParaRPr/>
          </a:p>
          <a:p>
            <a:pPr marL="914400" lvl="1" indent="-298450" algn="l" rtl="0">
              <a:lnSpc>
                <a:spcPct val="115000"/>
              </a:lnSpc>
              <a:spcBef>
                <a:spcPts val="0"/>
              </a:spcBef>
              <a:spcAft>
                <a:spcPts val="0"/>
              </a:spcAft>
              <a:buSzPts val="1100"/>
              <a:buChar char="○"/>
            </a:pPr>
            <a:r>
              <a:rPr lang="en"/>
              <a:t>Bitcoin is trustless, with a protocol that allows you to distinguish malicious peers from honest ones.</a:t>
            </a:r>
            <a:endParaRPr/>
          </a:p>
          <a:p>
            <a:pPr marL="457200" lvl="0" indent="-298450" algn="l" rtl="0">
              <a:lnSpc>
                <a:spcPct val="115000"/>
              </a:lnSpc>
              <a:spcBef>
                <a:spcPts val="0"/>
              </a:spcBef>
              <a:spcAft>
                <a:spcPts val="0"/>
              </a:spcAft>
              <a:buSzPts val="1100"/>
              <a:buChar char="●"/>
            </a:pPr>
            <a:r>
              <a:rPr lang="en"/>
              <a:t>There’s no central point of failure, no one can individually alter the Bitcoin database.</a:t>
            </a:r>
            <a:endParaRPr/>
          </a:p>
          <a:p>
            <a:pPr marL="914400" lvl="1" indent="-298450" algn="l" rtl="0">
              <a:lnSpc>
                <a:spcPct val="115000"/>
              </a:lnSpc>
              <a:spcBef>
                <a:spcPts val="0"/>
              </a:spcBef>
              <a:spcAft>
                <a:spcPts val="0"/>
              </a:spcAft>
              <a:buSzPts val="1100"/>
              <a:buChar char="○"/>
            </a:pPr>
            <a:r>
              <a:rPr lang="en"/>
              <a:t>This makes it </a:t>
            </a:r>
            <a:r>
              <a:rPr lang="en" b="1"/>
              <a:t>immutable</a:t>
            </a:r>
            <a:r>
              <a:rPr lang="en"/>
              <a:t>, as thousands of peers exist. It’s as if someone took a bank’s records and shared them with the world, now there’s no way to change the records without changing thousands simultaneously.</a:t>
            </a:r>
            <a:endParaRPr/>
          </a:p>
          <a:p>
            <a:pPr marL="457200" lvl="0" indent="-298450" algn="l" rtl="0">
              <a:lnSpc>
                <a:spcPct val="115000"/>
              </a:lnSpc>
              <a:spcBef>
                <a:spcPts val="0"/>
              </a:spcBef>
              <a:spcAft>
                <a:spcPts val="0"/>
              </a:spcAft>
              <a:buSzPts val="1100"/>
              <a:buChar char="●"/>
            </a:pPr>
            <a:r>
              <a:rPr lang="en"/>
              <a:t>Bitcoin comes to “consensus” on who owns what through a </a:t>
            </a:r>
            <a:r>
              <a:rPr lang="en" b="1"/>
              <a:t>consensus algorithm</a:t>
            </a:r>
            <a:endParaRPr/>
          </a:p>
          <a:p>
            <a:pPr marL="914400" lvl="1" indent="-298450" algn="l" rtl="0">
              <a:lnSpc>
                <a:spcPct val="115000"/>
              </a:lnSpc>
              <a:spcBef>
                <a:spcPts val="0"/>
              </a:spcBef>
              <a:spcAft>
                <a:spcPts val="0"/>
              </a:spcAft>
              <a:buSzPts val="1100"/>
              <a:buChar char="○"/>
            </a:pPr>
            <a:r>
              <a:rPr lang="en"/>
              <a:t>Allows you to agree with people you don’t know and don’t trust on some mutually respected history of events</a:t>
            </a:r>
            <a:endParaRPr/>
          </a:p>
          <a:p>
            <a:pPr marL="457200" lvl="0" indent="-298450" algn="l" rtl="0">
              <a:lnSpc>
                <a:spcPct val="115000"/>
              </a:lnSpc>
              <a:spcBef>
                <a:spcPts val="0"/>
              </a:spcBef>
              <a:spcAft>
                <a:spcPts val="0"/>
              </a:spcAft>
              <a:buSzPts val="1100"/>
              <a:buChar char="●"/>
            </a:pPr>
            <a:r>
              <a:rPr lang="en"/>
              <a:t>As a consequence of all these things, Bitcoin is </a:t>
            </a:r>
            <a:r>
              <a:rPr lang="en" b="1"/>
              <a:t>global</a:t>
            </a:r>
            <a:endParaRPr/>
          </a:p>
          <a:p>
            <a:pPr marL="914400" lvl="1" indent="-298450" algn="l" rtl="0">
              <a:lnSpc>
                <a:spcPct val="115000"/>
              </a:lnSpc>
              <a:spcBef>
                <a:spcPts val="0"/>
              </a:spcBef>
              <a:spcAft>
                <a:spcPts val="0"/>
              </a:spcAft>
              <a:buSzPts val="1100"/>
              <a:buChar char="○"/>
            </a:pPr>
            <a:r>
              <a:rPr lang="en"/>
              <a:t>Anyone from anywhere around the world can join this global infrastructure, since everything’s online and represented as software.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d50d18a2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7d50d18a2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First, let’s review some fundamental blockchain concepts by looking at some definitions. A cryptocurrency is a completely digital, formless currency that is tied together using computer science, and cryptography, and economics. A cryptocurrency uses computer science for efficiency, cryptography for security, and economics for incentive alignment.</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Blockchain is the data structure behind cryptocurrency. It is method of storing data among more than one party that ensures data integrity without requiring trust.</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None/>
            </a:pPr>
            <a:endParaRPr sz="1500">
              <a:solidFill>
                <a:srgbClr val="333333"/>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411313ad96_0_11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b="1"/>
              <a:t>Cool so now we know what a blockchain is we can all go home, decal finished, </a:t>
            </a:r>
            <a:endParaRPr sz="1200" b="1"/>
          </a:p>
          <a:p>
            <a:pPr marL="0" marR="0" lvl="0" indent="0" algn="l" rtl="0">
              <a:spcBef>
                <a:spcPts val="0"/>
              </a:spcBef>
              <a:spcAft>
                <a:spcPts val="0"/>
              </a:spcAft>
              <a:buNone/>
            </a:pPr>
            <a:endParaRPr sz="1200" b="1"/>
          </a:p>
          <a:p>
            <a:pPr marL="0" marR="0" lvl="0" indent="0" algn="l" rtl="0">
              <a:spcBef>
                <a:spcPts val="0"/>
              </a:spcBef>
              <a:spcAft>
                <a:spcPts val="0"/>
              </a:spcAft>
              <a:buNone/>
            </a:pPr>
            <a:r>
              <a:rPr lang="en" sz="1200" b="1"/>
              <a:t>Purpose of saying that was to highlight the fact that throughout this course we’ll be grappling with a lot of why’s whats and how’s </a:t>
            </a:r>
            <a:endParaRPr sz="1200" b="1"/>
          </a:p>
          <a:p>
            <a:pPr marL="0" marR="0" lvl="0" indent="0" algn="l" rtl="0">
              <a:spcBef>
                <a:spcPts val="0"/>
              </a:spcBef>
              <a:spcAft>
                <a:spcPts val="0"/>
              </a:spcAft>
              <a:buNone/>
            </a:pPr>
            <a:endParaRPr sz="1200" b="1"/>
          </a:p>
          <a:p>
            <a:pPr marL="0" marR="0" lvl="0" indent="0" algn="l" rtl="0">
              <a:spcBef>
                <a:spcPts val="0"/>
              </a:spcBef>
              <a:spcAft>
                <a:spcPts val="0"/>
              </a:spcAft>
              <a:buNone/>
            </a:pPr>
            <a:r>
              <a:rPr lang="en" sz="1200" b="1"/>
              <a:t>Important quick side note: </a:t>
            </a:r>
            <a:r>
              <a:rPr lang="en" sz="1200"/>
              <a:t>When it comes to learning blockchain, there will always be the distinction between what and how? So for example blockchain is decentralized that is the what, and like proof of work which is used to facilitate decentralization that is the how. Chains of what and how → blockchain is peer to peer (what) ---&gt; Decentralized (how) , Decentralized (what) → Consensus mechanisms (how). Its like a little kid asking questions → why do you go to work to make money to be happy etc. ---&gt; What is blockchain? ---&gt; peer to peer network, how? → decentralization, how? → proof of work? </a:t>
            </a:r>
            <a:endParaRPr sz="1200"/>
          </a:p>
          <a:p>
            <a:pPr marL="0" marR="0" lvl="0" indent="0" algn="l" rtl="0">
              <a:spcBef>
                <a:spcPts val="0"/>
              </a:spcBef>
              <a:spcAft>
                <a:spcPts val="0"/>
              </a:spcAft>
              <a:buNone/>
            </a:pPr>
            <a:endParaRPr sz="1200"/>
          </a:p>
          <a:p>
            <a:pPr marL="0" marR="0" lvl="0" indent="0" algn="l" rtl="0">
              <a:spcBef>
                <a:spcPts val="0"/>
              </a:spcBef>
              <a:spcAft>
                <a:spcPts val="0"/>
              </a:spcAft>
              <a:buNone/>
            </a:pPr>
            <a:endParaRPr sz="1200"/>
          </a:p>
          <a:p>
            <a:pPr marL="0" marR="0" lvl="0" indent="0" algn="l" rtl="0">
              <a:spcBef>
                <a:spcPts val="0"/>
              </a:spcBef>
              <a:spcAft>
                <a:spcPts val="0"/>
              </a:spcAft>
              <a:buNone/>
            </a:pPr>
            <a:endParaRPr sz="1200"/>
          </a:p>
          <a:p>
            <a:pPr marL="0" marR="0" lvl="0" indent="0" algn="l" rtl="0">
              <a:spcBef>
                <a:spcPts val="0"/>
              </a:spcBef>
              <a:spcAft>
                <a:spcPts val="0"/>
              </a:spcAft>
              <a:buNone/>
            </a:pPr>
            <a:endParaRPr sz="1200"/>
          </a:p>
          <a:p>
            <a:pPr marL="0" marR="0" lvl="0" indent="0" algn="l" rtl="0">
              <a:spcBef>
                <a:spcPts val="0"/>
              </a:spcBef>
              <a:spcAft>
                <a:spcPts val="0"/>
              </a:spcAft>
              <a:buNone/>
            </a:pPr>
            <a:endParaRPr sz="1200"/>
          </a:p>
          <a:p>
            <a:pPr marL="0" marR="0" lvl="0" indent="0" algn="l" rtl="0">
              <a:spcBef>
                <a:spcPts val="0"/>
              </a:spcBef>
              <a:spcAft>
                <a:spcPts val="0"/>
              </a:spcAft>
              <a:buNone/>
            </a:pPr>
            <a:r>
              <a:rPr lang="en" sz="1200"/>
              <a:t>Back in the Bitcoin is the first decentralized, anonymous, immutable, and global currency. Anyone from anywhere around the world with an internet connection and software can be a part of Bitcoin’s network.</a:t>
            </a:r>
            <a:endParaRPr sz="1200"/>
          </a:p>
          <a:p>
            <a:pPr marL="0" marR="0" lvl="0" indent="0" algn="l" rtl="0">
              <a:spcBef>
                <a:spcPts val="0"/>
              </a:spcBef>
              <a:spcAft>
                <a:spcPts val="0"/>
              </a:spcAft>
              <a:buNone/>
            </a:pPr>
            <a:endParaRPr sz="1200"/>
          </a:p>
          <a:p>
            <a:pPr marL="0" marR="0" lvl="0" indent="0" algn="l" rtl="0">
              <a:spcBef>
                <a:spcPts val="0"/>
              </a:spcBef>
              <a:spcAft>
                <a:spcPts val="0"/>
              </a:spcAft>
              <a:buNone/>
            </a:pPr>
            <a:r>
              <a:rPr lang="en" sz="1200"/>
              <a:t>In the 1980s and 90s, the Cypherpunk movement evolved out of libertarian ideologies of independence from a central point of control, most frequently the government. As technology for surveillance and information collection grew in strength, most of the public, albeit complacent, feared for their privacy and independence. Cypherpunks, however, refused to sit back and let Big Brother run them over. Instead, they fought technology with technology: they looked to </a:t>
            </a:r>
            <a:r>
              <a:rPr lang="en" sz="1200" b="1"/>
              <a:t>cryptography</a:t>
            </a:r>
            <a:r>
              <a:rPr lang="en" sz="1200"/>
              <a:t> to protect their identities and messages. </a:t>
            </a:r>
            <a:endParaRPr sz="1200"/>
          </a:p>
        </p:txBody>
      </p:sp>
      <p:sp>
        <p:nvSpPr>
          <p:cNvPr id="185" name="Google Shape;185;g411313ad96_0_1171:notes"/>
          <p:cNvSpPr>
            <a:spLocks noGrp="1" noRot="1" noChangeAspect="1"/>
          </p:cNvSpPr>
          <p:nvPr>
            <p:ph type="sldImg" idx="2"/>
          </p:nvPr>
        </p:nvSpPr>
        <p:spPr>
          <a:xfrm>
            <a:off x="379413" y="685800"/>
            <a:ext cx="6097587"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7d50d18a2a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7d50d18a2a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500">
                <a:solidFill>
                  <a:srgbClr val="333333"/>
                </a:solidFill>
                <a:highlight>
                  <a:schemeClr val="lt1"/>
                </a:highlight>
                <a:latin typeface="Roboto"/>
                <a:ea typeface="Roboto"/>
                <a:cs typeface="Roboto"/>
                <a:sym typeface="Roboto"/>
              </a:rPr>
              <a:t>Next, let’s look at some key components to how blockchain functions. First, the blockchain must be immutable. The blockchain stores data in chronological chunks, and secures each chunk with cryptographic hash functions that render the committed data immutable. This means that data committed to the blockchain cannot be changed.</a:t>
            </a:r>
            <a:endParaRPr sz="1500">
              <a:solidFill>
                <a:srgbClr val="333333"/>
              </a:solidFill>
              <a:highlight>
                <a:schemeClr val="lt1"/>
              </a:highlight>
              <a:latin typeface="Roboto"/>
              <a:ea typeface="Roboto"/>
              <a:cs typeface="Roboto"/>
              <a:sym typeface="Roboto"/>
            </a:endParaRPr>
          </a:p>
          <a:p>
            <a:pPr marL="0" lvl="0" indent="0" algn="l" rtl="0">
              <a:lnSpc>
                <a:spcPct val="115000"/>
              </a:lnSpc>
              <a:spcBef>
                <a:spcPts val="0"/>
              </a:spcBef>
              <a:spcAft>
                <a:spcPts val="0"/>
              </a:spcAft>
              <a:buClr>
                <a:schemeClr val="dk2"/>
              </a:buClr>
              <a:buSzPts val="1100"/>
              <a:buFont typeface="Arial"/>
              <a:buNone/>
            </a:pPr>
            <a:endParaRPr sz="1500">
              <a:solidFill>
                <a:srgbClr val="333333"/>
              </a:solidFill>
              <a:highlight>
                <a:schemeClr val="lt1"/>
              </a:highlight>
              <a:latin typeface="Roboto"/>
              <a:ea typeface="Roboto"/>
              <a:cs typeface="Roboto"/>
              <a:sym typeface="Roboto"/>
            </a:endParaRPr>
          </a:p>
          <a:p>
            <a:pPr marL="0" lvl="0" indent="0" algn="l" rtl="0">
              <a:lnSpc>
                <a:spcPct val="115000"/>
              </a:lnSpc>
              <a:spcBef>
                <a:spcPts val="0"/>
              </a:spcBef>
              <a:spcAft>
                <a:spcPts val="0"/>
              </a:spcAft>
              <a:buClr>
                <a:schemeClr val="dk2"/>
              </a:buClr>
              <a:buSzPts val="1100"/>
              <a:buFont typeface="Arial"/>
              <a:buNone/>
            </a:pPr>
            <a:r>
              <a:rPr lang="en" sz="1500">
                <a:solidFill>
                  <a:srgbClr val="333333"/>
                </a:solidFill>
                <a:highlight>
                  <a:schemeClr val="lt1"/>
                </a:highlight>
                <a:latin typeface="Roboto"/>
                <a:ea typeface="Roboto"/>
                <a:cs typeface="Roboto"/>
                <a:sym typeface="Roboto"/>
              </a:rPr>
              <a:t>Second, the blockchain is a distributed ledger, which means everyone in the network holds a copy. </a:t>
            </a:r>
            <a:endParaRPr sz="1500">
              <a:solidFill>
                <a:srgbClr val="333333"/>
              </a:solidFill>
              <a:highlight>
                <a:schemeClr val="lt1"/>
              </a:highlight>
              <a:latin typeface="Roboto"/>
              <a:ea typeface="Roboto"/>
              <a:cs typeface="Roboto"/>
              <a:sym typeface="Roboto"/>
            </a:endParaRPr>
          </a:p>
          <a:p>
            <a:pPr marL="0" lvl="0" indent="0" algn="l" rtl="0">
              <a:lnSpc>
                <a:spcPct val="115000"/>
              </a:lnSpc>
              <a:spcBef>
                <a:spcPts val="0"/>
              </a:spcBef>
              <a:spcAft>
                <a:spcPts val="0"/>
              </a:spcAft>
              <a:buClr>
                <a:schemeClr val="dk2"/>
              </a:buClr>
              <a:buSzPts val="1100"/>
              <a:buFont typeface="Arial"/>
              <a:buNone/>
            </a:pPr>
            <a:endParaRPr sz="1500">
              <a:solidFill>
                <a:srgbClr val="333333"/>
              </a:solidFill>
              <a:highlight>
                <a:schemeClr val="lt1"/>
              </a:highlight>
              <a:latin typeface="Roboto"/>
              <a:ea typeface="Roboto"/>
              <a:cs typeface="Roboto"/>
              <a:sym typeface="Roboto"/>
            </a:endParaRPr>
          </a:p>
          <a:p>
            <a:pPr marL="0" lvl="0" indent="0" algn="l" rtl="0">
              <a:lnSpc>
                <a:spcPct val="115000"/>
              </a:lnSpc>
              <a:spcBef>
                <a:spcPts val="0"/>
              </a:spcBef>
              <a:spcAft>
                <a:spcPts val="0"/>
              </a:spcAft>
              <a:buClr>
                <a:schemeClr val="dk2"/>
              </a:buClr>
              <a:buSzPts val="1100"/>
              <a:buFont typeface="Arial"/>
              <a:buNone/>
            </a:pPr>
            <a:r>
              <a:rPr lang="en" sz="1500">
                <a:solidFill>
                  <a:srgbClr val="333333"/>
                </a:solidFill>
                <a:highlight>
                  <a:schemeClr val="lt1"/>
                </a:highlight>
                <a:latin typeface="Roboto"/>
                <a:ea typeface="Roboto"/>
                <a:cs typeface="Roboto"/>
                <a:sym typeface="Roboto"/>
              </a:rPr>
              <a:t>Third, the blockchain is decentralized, which means that there is no central authority that determines the data on the blockchain, and no central point of failure</a:t>
            </a:r>
            <a:endParaRPr sz="1500">
              <a:solidFill>
                <a:srgbClr val="333333"/>
              </a:solidFill>
              <a:highlight>
                <a:schemeClr val="lt1"/>
              </a:highlight>
              <a:latin typeface="Roboto"/>
              <a:ea typeface="Roboto"/>
              <a:cs typeface="Roboto"/>
              <a:sym typeface="Roboto"/>
            </a:endParaRPr>
          </a:p>
          <a:p>
            <a:pPr marL="0" lvl="0" indent="0" algn="l" rtl="0">
              <a:lnSpc>
                <a:spcPct val="115000"/>
              </a:lnSpc>
              <a:spcBef>
                <a:spcPts val="0"/>
              </a:spcBef>
              <a:spcAft>
                <a:spcPts val="0"/>
              </a:spcAft>
              <a:buClr>
                <a:schemeClr val="dk2"/>
              </a:buClr>
              <a:buSzPts val="1100"/>
              <a:buFont typeface="Arial"/>
              <a:buNone/>
            </a:pPr>
            <a:endParaRPr sz="1500">
              <a:solidFill>
                <a:srgbClr val="333333"/>
              </a:solidFill>
              <a:highlight>
                <a:schemeClr val="lt1"/>
              </a:highlight>
              <a:latin typeface="Roboto"/>
              <a:ea typeface="Roboto"/>
              <a:cs typeface="Roboto"/>
              <a:sym typeface="Roboto"/>
            </a:endParaRPr>
          </a:p>
          <a:p>
            <a:pPr marL="0" lvl="0" indent="0" algn="l" rtl="0">
              <a:lnSpc>
                <a:spcPct val="115000"/>
              </a:lnSpc>
              <a:spcBef>
                <a:spcPts val="0"/>
              </a:spcBef>
              <a:spcAft>
                <a:spcPts val="0"/>
              </a:spcAft>
              <a:buClr>
                <a:schemeClr val="dk2"/>
              </a:buClr>
              <a:buSzPts val="1100"/>
              <a:buFont typeface="Arial"/>
              <a:buNone/>
            </a:pPr>
            <a:r>
              <a:rPr lang="en" sz="1500">
                <a:solidFill>
                  <a:srgbClr val="333333"/>
                </a:solidFill>
                <a:highlight>
                  <a:schemeClr val="lt1"/>
                </a:highlight>
                <a:latin typeface="Roboto"/>
                <a:ea typeface="Roboto"/>
                <a:cs typeface="Roboto"/>
                <a:sym typeface="Roboto"/>
              </a:rPr>
              <a:t>Fourth, the blockchain must achieve consensus. The blockchain must update itself and ensure that everyone on the network receives the same updates to the blockchain. The blockchain must achieve consensus between different nodes to agree on how the blockchain should be updated. Some commonly used consensus algorithms are proof of work and proof of stake.</a:t>
            </a:r>
            <a:endParaRPr sz="1500">
              <a:solidFill>
                <a:srgbClr val="333333"/>
              </a:solidFill>
              <a:highlight>
                <a:schemeClr val="lt1"/>
              </a:highlight>
              <a:latin typeface="Roboto"/>
              <a:ea typeface="Roboto"/>
              <a:cs typeface="Roboto"/>
              <a:sym typeface="Roboto"/>
            </a:endParaRPr>
          </a:p>
          <a:p>
            <a:pPr marL="0" lvl="0" indent="0" algn="l" rtl="0">
              <a:lnSpc>
                <a:spcPct val="115000"/>
              </a:lnSpc>
              <a:spcBef>
                <a:spcPts val="0"/>
              </a:spcBef>
              <a:spcAft>
                <a:spcPts val="0"/>
              </a:spcAft>
              <a:buClr>
                <a:schemeClr val="dk2"/>
              </a:buClr>
              <a:buSzPts val="1100"/>
              <a:buFont typeface="Arial"/>
              <a:buNone/>
            </a:pPr>
            <a:endParaRPr sz="1500">
              <a:solidFill>
                <a:srgbClr val="333333"/>
              </a:solidFill>
              <a:highlight>
                <a:schemeClr val="lt1"/>
              </a:highlight>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500">
              <a:solidFill>
                <a:srgbClr val="333333"/>
              </a:solidFill>
              <a:highlight>
                <a:schemeClr val="lt1"/>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Next, let’s look at some key components to how blockchain functions. First, the blockchain must be immutable. The blockchain stores data in chronological chunks, and secures each chunk with cryptographic hash functions that render the committed data immutable. This means that data committed to the blockchain cannot be changed.</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Second, the blockchain is a distributed ledger, which means everyone in the network holds a copy. </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Third, the blockchain is decentralized, which means that there is no central authority that determines the data on the blockchain, and no central point of failure</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r>
              <a:rPr lang="en" sz="1500">
                <a:solidFill>
                  <a:srgbClr val="333333"/>
                </a:solidFill>
                <a:highlight>
                  <a:srgbClr val="FFFFFF"/>
                </a:highlight>
                <a:latin typeface="Roboto"/>
                <a:ea typeface="Roboto"/>
                <a:cs typeface="Roboto"/>
                <a:sym typeface="Roboto"/>
              </a:rPr>
              <a:t>Fourth, the blockchain must achieve consensus. The blockchain must update itself and ensure that everyone on the network receives the same updates to the blockchain. The blockchain must achieve consensus between different nodes to agree on how the blockchain should be updated. Some commonly used consensus algorithms are proof of work and proof of stake.</a:t>
            </a: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Clr>
                <a:schemeClr val="dk2"/>
              </a:buClr>
              <a:buSzPts val="1100"/>
              <a:buFont typeface="Arial"/>
              <a:buNone/>
            </a:pPr>
            <a:endParaRPr sz="1500">
              <a:solidFill>
                <a:srgbClr val="333333"/>
              </a:solidFill>
              <a:highlight>
                <a:srgbClr val="FFFFFF"/>
              </a:highlight>
              <a:latin typeface="Roboto"/>
              <a:ea typeface="Roboto"/>
              <a:cs typeface="Roboto"/>
              <a:sym typeface="Roboto"/>
            </a:endParaRPr>
          </a:p>
          <a:p>
            <a:pPr marL="0" marR="0" lvl="0" indent="0" algn="l" rtl="0">
              <a:lnSpc>
                <a:spcPct val="115000"/>
              </a:lnSpc>
              <a:spcBef>
                <a:spcPts val="0"/>
              </a:spcBef>
              <a:spcAft>
                <a:spcPts val="0"/>
              </a:spcAft>
              <a:buNone/>
            </a:pPr>
            <a:endParaRPr sz="1500">
              <a:solidFill>
                <a:srgbClr val="333333"/>
              </a:solidFill>
              <a:highlight>
                <a:srgbClr val="FFFFFF"/>
              </a:highlight>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7d50d18a2a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7d50d18a2a_1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EFAULT">
  <p:cSld name="DEFAULT">
    <p:spTree>
      <p:nvGrpSpPr>
        <p:cNvPr id="1" name="Shape 62"/>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o Footer">
  <p:cSld name="No Footer">
    <p:spTree>
      <p:nvGrpSpPr>
        <p:cNvPr id="1" name="Shape 63"/>
        <p:cNvGrpSpPr/>
        <p:nvPr/>
      </p:nvGrpSpPr>
      <p:grpSpPr>
        <a:xfrm>
          <a:off x="0" y="0"/>
          <a:ext cx="0" cy="0"/>
          <a:chOff x="0" y="0"/>
          <a:chExt cx="0" cy="0"/>
        </a:xfrm>
      </p:grpSpPr>
      <p:sp>
        <p:nvSpPr>
          <p:cNvPr id="64" name="Google Shape;64;p15"/>
          <p:cNvSpPr/>
          <p:nvPr/>
        </p:nvSpPr>
        <p:spPr>
          <a:xfrm>
            <a:off x="6006983" y="4568888"/>
            <a:ext cx="3028200" cy="469500"/>
          </a:xfrm>
          <a:prstGeom prst="rect">
            <a:avLst/>
          </a:prstGeom>
          <a:solidFill>
            <a:schemeClr val="lt2"/>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ark Version">
  <p:cSld name="No Footer_1">
    <p:bg>
      <p:bgPr>
        <a:solidFill>
          <a:srgbClr val="181818"/>
        </a:solidFill>
        <a:effectLst/>
      </p:bgPr>
    </p:bg>
    <p:spTree>
      <p:nvGrpSpPr>
        <p:cNvPr id="1" name="Shape 65"/>
        <p:cNvGrpSpPr/>
        <p:nvPr/>
      </p:nvGrpSpPr>
      <p:grpSpPr>
        <a:xfrm>
          <a:off x="0" y="0"/>
          <a:ext cx="0" cy="0"/>
          <a:chOff x="0" y="0"/>
          <a:chExt cx="0" cy="0"/>
        </a:xfrm>
      </p:grpSpPr>
      <p:sp>
        <p:nvSpPr>
          <p:cNvPr id="66" name="Google Shape;66;p16"/>
          <p:cNvSpPr/>
          <p:nvPr/>
        </p:nvSpPr>
        <p:spPr>
          <a:xfrm>
            <a:off x="5523613" y="4548966"/>
            <a:ext cx="3574800" cy="546600"/>
          </a:xfrm>
          <a:prstGeom prst="rect">
            <a:avLst/>
          </a:prstGeom>
          <a:solidFill>
            <a:srgbClr val="181818"/>
          </a:solidFill>
          <a:ln>
            <a:noFill/>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pic>
        <p:nvPicPr>
          <p:cNvPr id="67" name="Google Shape;67;p16"/>
          <p:cNvPicPr preferRelativeResize="0"/>
          <p:nvPr/>
        </p:nvPicPr>
        <p:blipFill>
          <a:blip r:embed="rId2">
            <a:alphaModFix/>
          </a:blip>
          <a:stretch>
            <a:fillRect/>
          </a:stretch>
        </p:blipFill>
        <p:spPr>
          <a:xfrm>
            <a:off x="7394835" y="4502466"/>
            <a:ext cx="1702603" cy="59298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8"/>
        <p:cNvGrpSpPr/>
        <p:nvPr/>
      </p:nvGrpSpPr>
      <p:grpSpPr>
        <a:xfrm>
          <a:off x="0" y="0"/>
          <a:ext cx="0" cy="0"/>
          <a:chOff x="0" y="0"/>
          <a:chExt cx="0" cy="0"/>
        </a:xfrm>
      </p:grpSpPr>
      <p:sp>
        <p:nvSpPr>
          <p:cNvPr id="69" name="Google Shape;69;p17"/>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70" name="Google Shape;70;p17"/>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71" name="Google Shape;71;p17"/>
          <p:cNvSpPr txBox="1">
            <a:spLocks noGrp="1"/>
          </p:cNvSpPr>
          <p:nvPr>
            <p:ph type="ctrTitle"/>
          </p:nvPr>
        </p:nvSpPr>
        <p:spPr>
          <a:xfrm>
            <a:off x="3044700" y="1444255"/>
            <a:ext cx="3054600" cy="1537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400"/>
              <a:buChar char="●"/>
              <a:defRPr sz="1400"/>
            </a:lvl1pPr>
            <a:lvl2pPr lvl="1" algn="ctr" rtl="0">
              <a:spcBef>
                <a:spcPts val="0"/>
              </a:spcBef>
              <a:spcAft>
                <a:spcPts val="0"/>
              </a:spcAft>
              <a:buSzPts val="1400"/>
              <a:buChar char="○"/>
              <a:defRPr sz="1400"/>
            </a:lvl2pPr>
            <a:lvl3pPr lvl="2" algn="ctr" rtl="0">
              <a:spcBef>
                <a:spcPts val="0"/>
              </a:spcBef>
              <a:spcAft>
                <a:spcPts val="0"/>
              </a:spcAft>
              <a:buSzPts val="1400"/>
              <a:buChar char="■"/>
              <a:defRPr sz="1400"/>
            </a:lvl3pPr>
            <a:lvl4pPr lvl="3" algn="ctr" rtl="0">
              <a:spcBef>
                <a:spcPts val="0"/>
              </a:spcBef>
              <a:spcAft>
                <a:spcPts val="0"/>
              </a:spcAft>
              <a:buSzPts val="1400"/>
              <a:buChar char="●"/>
              <a:defRPr sz="1400"/>
            </a:lvl4pPr>
            <a:lvl5pPr lvl="4" algn="ctr" rtl="0">
              <a:spcBef>
                <a:spcPts val="0"/>
              </a:spcBef>
              <a:spcAft>
                <a:spcPts val="0"/>
              </a:spcAft>
              <a:buSzPts val="1400"/>
              <a:buChar char="○"/>
              <a:defRPr sz="1400"/>
            </a:lvl5pPr>
            <a:lvl6pPr lvl="5" algn="ctr" rtl="0">
              <a:spcBef>
                <a:spcPts val="0"/>
              </a:spcBef>
              <a:spcAft>
                <a:spcPts val="0"/>
              </a:spcAft>
              <a:buSzPts val="1400"/>
              <a:buChar char="■"/>
              <a:defRPr sz="1400"/>
            </a:lvl6pPr>
            <a:lvl7pPr lvl="6" algn="ctr" rtl="0">
              <a:spcBef>
                <a:spcPts val="0"/>
              </a:spcBef>
              <a:spcAft>
                <a:spcPts val="0"/>
              </a:spcAft>
              <a:buSzPts val="1400"/>
              <a:buChar char="●"/>
              <a:defRPr sz="1400"/>
            </a:lvl7pPr>
            <a:lvl8pPr lvl="7" algn="ctr" rtl="0">
              <a:spcBef>
                <a:spcPts val="0"/>
              </a:spcBef>
              <a:spcAft>
                <a:spcPts val="0"/>
              </a:spcAft>
              <a:buSzPts val="1400"/>
              <a:buChar char="○"/>
              <a:defRPr sz="1400"/>
            </a:lvl8pPr>
            <a:lvl9pPr lvl="8" algn="ctr" rtl="0">
              <a:spcBef>
                <a:spcPts val="0"/>
              </a:spcBef>
              <a:spcAft>
                <a:spcPts val="0"/>
              </a:spcAft>
              <a:buSzPts val="1400"/>
              <a:buChar char="■"/>
              <a:defRPr sz="1400"/>
            </a:lvl9pPr>
          </a:lstStyle>
          <a:p>
            <a:endParaRPr/>
          </a:p>
        </p:txBody>
      </p:sp>
      <p:sp>
        <p:nvSpPr>
          <p:cNvPr id="72" name="Google Shape;72;p17"/>
          <p:cNvSpPr txBox="1">
            <a:spLocks noGrp="1"/>
          </p:cNvSpPr>
          <p:nvPr>
            <p:ph type="subTitle" idx="1"/>
          </p:nvPr>
        </p:nvSpPr>
        <p:spPr>
          <a:xfrm>
            <a:off x="3044700" y="3116580"/>
            <a:ext cx="3054600" cy="7014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rtl="0">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rtl="0">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rtl="0">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rtl="0">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rtl="0">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rtl="0">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rtl="0">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rtl="0">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73" name="Google Shape;73;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400"/>
            </a:lvl1pPr>
            <a:lvl2pPr lvl="1" rtl="0">
              <a:buNone/>
              <a:defRPr sz="1400"/>
            </a:lvl2pPr>
            <a:lvl3pPr lvl="2" rtl="0">
              <a:buNone/>
              <a:defRPr sz="1400"/>
            </a:lvl3pPr>
            <a:lvl4pPr lvl="3" rtl="0">
              <a:buNone/>
              <a:defRPr sz="1400"/>
            </a:lvl4pPr>
            <a:lvl5pPr lvl="4" rtl="0">
              <a:buNone/>
              <a:defRPr sz="1400"/>
            </a:lvl5pPr>
            <a:lvl6pPr lvl="5" rtl="0">
              <a:buNone/>
              <a:defRPr sz="1400"/>
            </a:lvl6pPr>
            <a:lvl7pPr lvl="6" rtl="0">
              <a:buNone/>
              <a:defRPr sz="1400"/>
            </a:lvl7pPr>
            <a:lvl8pPr lvl="7" rtl="0">
              <a:buNone/>
              <a:defRPr sz="1400"/>
            </a:lvl8pPr>
            <a:lvl9pPr lvl="8" rtl="0">
              <a:buNone/>
              <a:defRPr sz="1400"/>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4"/>
        <p:cNvGrpSpPr/>
        <p:nvPr/>
      </p:nvGrpSpPr>
      <p:grpSpPr>
        <a:xfrm>
          <a:off x="0" y="0"/>
          <a:ext cx="0" cy="0"/>
          <a:chOff x="0" y="0"/>
          <a:chExt cx="0" cy="0"/>
        </a:xfrm>
      </p:grpSpPr>
      <p:sp>
        <p:nvSpPr>
          <p:cNvPr id="75" name="Google Shape;75;p18"/>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76" name="Google Shape;76;p18"/>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77" name="Google Shape;77;p18"/>
          <p:cNvSpPr txBox="1">
            <a:spLocks noGrp="1"/>
          </p:cNvSpPr>
          <p:nvPr>
            <p:ph type="title"/>
          </p:nvPr>
        </p:nvSpPr>
        <p:spPr>
          <a:xfrm>
            <a:off x="773700" y="1806450"/>
            <a:ext cx="7596600" cy="1530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400"/>
              <a:buChar char="●"/>
              <a:defRPr sz="1400"/>
            </a:lvl1pPr>
            <a:lvl2pPr lvl="1" algn="ctr" rtl="0">
              <a:spcBef>
                <a:spcPts val="0"/>
              </a:spcBef>
              <a:spcAft>
                <a:spcPts val="0"/>
              </a:spcAft>
              <a:buSzPts val="1400"/>
              <a:buChar char="○"/>
              <a:defRPr sz="1400"/>
            </a:lvl2pPr>
            <a:lvl3pPr lvl="2" algn="ctr" rtl="0">
              <a:spcBef>
                <a:spcPts val="0"/>
              </a:spcBef>
              <a:spcAft>
                <a:spcPts val="0"/>
              </a:spcAft>
              <a:buSzPts val="1400"/>
              <a:buChar char="■"/>
              <a:defRPr sz="1400"/>
            </a:lvl3pPr>
            <a:lvl4pPr lvl="3" algn="ctr" rtl="0">
              <a:spcBef>
                <a:spcPts val="0"/>
              </a:spcBef>
              <a:spcAft>
                <a:spcPts val="0"/>
              </a:spcAft>
              <a:buSzPts val="1400"/>
              <a:buChar char="●"/>
              <a:defRPr sz="1400"/>
            </a:lvl4pPr>
            <a:lvl5pPr lvl="4" algn="ctr" rtl="0">
              <a:spcBef>
                <a:spcPts val="0"/>
              </a:spcBef>
              <a:spcAft>
                <a:spcPts val="0"/>
              </a:spcAft>
              <a:buSzPts val="1400"/>
              <a:buChar char="○"/>
              <a:defRPr sz="1400"/>
            </a:lvl5pPr>
            <a:lvl6pPr lvl="5" algn="ctr" rtl="0">
              <a:spcBef>
                <a:spcPts val="0"/>
              </a:spcBef>
              <a:spcAft>
                <a:spcPts val="0"/>
              </a:spcAft>
              <a:buSzPts val="1400"/>
              <a:buChar char="■"/>
              <a:defRPr sz="1400"/>
            </a:lvl6pPr>
            <a:lvl7pPr lvl="6" algn="ctr" rtl="0">
              <a:spcBef>
                <a:spcPts val="0"/>
              </a:spcBef>
              <a:spcAft>
                <a:spcPts val="0"/>
              </a:spcAft>
              <a:buSzPts val="1400"/>
              <a:buChar char="●"/>
              <a:defRPr sz="1400"/>
            </a:lvl7pPr>
            <a:lvl8pPr lvl="7" algn="ctr" rtl="0">
              <a:spcBef>
                <a:spcPts val="0"/>
              </a:spcBef>
              <a:spcAft>
                <a:spcPts val="0"/>
              </a:spcAft>
              <a:buSzPts val="1400"/>
              <a:buChar char="○"/>
              <a:defRPr sz="1400"/>
            </a:lvl8pPr>
            <a:lvl9pPr lvl="8" algn="ctr" rtl="0">
              <a:spcBef>
                <a:spcPts val="0"/>
              </a:spcBef>
              <a:spcAft>
                <a:spcPts val="0"/>
              </a:spcAft>
              <a:buSzPts val="1400"/>
              <a:buChar char="■"/>
              <a:defRPr sz="1400"/>
            </a:lvl9pPr>
          </a:lstStyle>
          <a:p>
            <a:endParaRPr/>
          </a:p>
        </p:txBody>
      </p:sp>
      <p:sp>
        <p:nvSpPr>
          <p:cNvPr id="78" name="Google Shape;78;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400"/>
            </a:lvl1pPr>
            <a:lvl2pPr lvl="1" rtl="0">
              <a:buNone/>
              <a:defRPr sz="1400"/>
            </a:lvl2pPr>
            <a:lvl3pPr lvl="2" rtl="0">
              <a:buNone/>
              <a:defRPr sz="1400"/>
            </a:lvl3pPr>
            <a:lvl4pPr lvl="3" rtl="0">
              <a:buNone/>
              <a:defRPr sz="1400"/>
            </a:lvl4pPr>
            <a:lvl5pPr lvl="4" rtl="0">
              <a:buNone/>
              <a:defRPr sz="1400"/>
            </a:lvl5pPr>
            <a:lvl6pPr lvl="5" rtl="0">
              <a:buNone/>
              <a:defRPr sz="1400"/>
            </a:lvl6pPr>
            <a:lvl7pPr lvl="6" rtl="0">
              <a:buNone/>
              <a:defRPr sz="1400"/>
            </a:lvl7pPr>
            <a:lvl8pPr lvl="7" rtl="0">
              <a:buNone/>
              <a:defRPr sz="1400"/>
            </a:lvl8pPr>
            <a:lvl9pPr lvl="8" rtl="0">
              <a:buNone/>
              <a:defRPr sz="1400"/>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9"/>
        <p:cNvGrpSpPr/>
        <p:nvPr/>
      </p:nvGrpSpPr>
      <p:grpSpPr>
        <a:xfrm>
          <a:off x="0" y="0"/>
          <a:ext cx="0" cy="0"/>
          <a:chOff x="0" y="0"/>
          <a:chExt cx="0" cy="0"/>
        </a:xfrm>
      </p:grpSpPr>
      <p:sp>
        <p:nvSpPr>
          <p:cNvPr id="80" name="Google Shape;80;p19"/>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9"/>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Char char="●"/>
              <a:defRPr sz="1400"/>
            </a:lvl1pPr>
            <a:lvl2pPr lvl="1" rtl="0">
              <a:spcBef>
                <a:spcPts val="0"/>
              </a:spcBef>
              <a:spcAft>
                <a:spcPts val="0"/>
              </a:spcAft>
              <a:buSzPts val="1400"/>
              <a:buChar char="○"/>
              <a:defRPr sz="1400"/>
            </a:lvl2pPr>
            <a:lvl3pPr lvl="2" rtl="0">
              <a:spcBef>
                <a:spcPts val="0"/>
              </a:spcBef>
              <a:spcAft>
                <a:spcPts val="0"/>
              </a:spcAft>
              <a:buSzPts val="1400"/>
              <a:buChar char="■"/>
              <a:defRPr sz="1400"/>
            </a:lvl3pPr>
            <a:lvl4pPr lvl="3" rtl="0">
              <a:spcBef>
                <a:spcPts val="0"/>
              </a:spcBef>
              <a:spcAft>
                <a:spcPts val="0"/>
              </a:spcAft>
              <a:buSzPts val="1400"/>
              <a:buChar char="●"/>
              <a:defRPr sz="1400"/>
            </a:lvl4pPr>
            <a:lvl5pPr lvl="4" rtl="0">
              <a:spcBef>
                <a:spcPts val="0"/>
              </a:spcBef>
              <a:spcAft>
                <a:spcPts val="0"/>
              </a:spcAft>
              <a:buSzPts val="1400"/>
              <a:buChar char="○"/>
              <a:defRPr sz="1400"/>
            </a:lvl5pPr>
            <a:lvl6pPr lvl="5" rtl="0">
              <a:spcBef>
                <a:spcPts val="0"/>
              </a:spcBef>
              <a:spcAft>
                <a:spcPts val="0"/>
              </a:spcAft>
              <a:buSzPts val="1400"/>
              <a:buChar char="■"/>
              <a:defRPr sz="1400"/>
            </a:lvl6pPr>
            <a:lvl7pPr lvl="6" rtl="0">
              <a:spcBef>
                <a:spcPts val="0"/>
              </a:spcBef>
              <a:spcAft>
                <a:spcPts val="0"/>
              </a:spcAft>
              <a:buSzPts val="1400"/>
              <a:buChar char="●"/>
              <a:defRPr sz="1400"/>
            </a:lvl7pPr>
            <a:lvl8pPr lvl="7" rtl="0">
              <a:spcBef>
                <a:spcPts val="0"/>
              </a:spcBef>
              <a:spcAft>
                <a:spcPts val="0"/>
              </a:spcAft>
              <a:buSzPts val="1400"/>
              <a:buChar char="○"/>
              <a:defRPr sz="1400"/>
            </a:lvl8pPr>
            <a:lvl9pPr lvl="8" rtl="0">
              <a:spcBef>
                <a:spcPts val="0"/>
              </a:spcBef>
              <a:spcAft>
                <a:spcPts val="0"/>
              </a:spcAft>
              <a:buSzPts val="1400"/>
              <a:buChar char="■"/>
              <a:defRPr sz="1400"/>
            </a:lvl9pPr>
          </a:lstStyle>
          <a:p>
            <a:endParaRPr/>
          </a:p>
        </p:txBody>
      </p:sp>
      <p:sp>
        <p:nvSpPr>
          <p:cNvPr id="82" name="Google Shape;82;p19"/>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83" name="Google Shape;83;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400"/>
            </a:lvl1pPr>
            <a:lvl2pPr lvl="1" rtl="0">
              <a:buNone/>
              <a:defRPr sz="1400"/>
            </a:lvl2pPr>
            <a:lvl3pPr lvl="2" rtl="0">
              <a:buNone/>
              <a:defRPr sz="1400"/>
            </a:lvl3pPr>
            <a:lvl4pPr lvl="3" rtl="0">
              <a:buNone/>
              <a:defRPr sz="1400"/>
            </a:lvl4pPr>
            <a:lvl5pPr lvl="4" rtl="0">
              <a:buNone/>
              <a:defRPr sz="1400"/>
            </a:lvl5pPr>
            <a:lvl6pPr lvl="5" rtl="0">
              <a:buNone/>
              <a:defRPr sz="1400"/>
            </a:lvl6pPr>
            <a:lvl7pPr lvl="6" rtl="0">
              <a:buNone/>
              <a:defRPr sz="1400"/>
            </a:lvl7pPr>
            <a:lvl8pPr lvl="7" rtl="0">
              <a:buNone/>
              <a:defRPr sz="1400"/>
            </a:lvl8pPr>
            <a:lvl9pPr lvl="8" rtl="0">
              <a:buNone/>
              <a:defRPr sz="1400"/>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
        <p:nvSpPr>
          <p:cNvPr id="85" name="Google Shape;85;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400"/>
            </a:lvl1pPr>
            <a:lvl2pPr lvl="1" rtl="0">
              <a:buNone/>
              <a:defRPr sz="1400"/>
            </a:lvl2pPr>
            <a:lvl3pPr lvl="2" rtl="0">
              <a:buNone/>
              <a:defRPr sz="1400"/>
            </a:lvl3pPr>
            <a:lvl4pPr lvl="3" rtl="0">
              <a:buNone/>
              <a:defRPr sz="1400"/>
            </a:lvl4pPr>
            <a:lvl5pPr lvl="4" rtl="0">
              <a:buNone/>
              <a:defRPr sz="1400"/>
            </a:lvl5pPr>
            <a:lvl6pPr lvl="5" rtl="0">
              <a:buNone/>
              <a:defRPr sz="1400"/>
            </a:lvl6pPr>
            <a:lvl7pPr lvl="6" rtl="0">
              <a:buNone/>
              <a:defRPr sz="1400"/>
            </a:lvl7pPr>
            <a:lvl8pPr lvl="7" rtl="0">
              <a:buNone/>
              <a:defRPr sz="1400"/>
            </a:lvl8pPr>
            <a:lvl9pPr lvl="8" rtl="0">
              <a:buNone/>
              <a:defRPr sz="1400"/>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Özel düzen">
  <p:cSld name="AUTOLAYOUT">
    <p:bg>
      <p:bgPr>
        <a:solidFill>
          <a:srgbClr val="FFFFFF"/>
        </a:solidFill>
        <a:effectLst/>
      </p:bgPr>
    </p:bg>
    <p:spTree>
      <p:nvGrpSpPr>
        <p:cNvPr id="1" name="Shape 86"/>
        <p:cNvGrpSpPr/>
        <p:nvPr/>
      </p:nvGrpSpPr>
      <p:grpSpPr>
        <a:xfrm>
          <a:off x="0" y="0"/>
          <a:ext cx="0" cy="0"/>
          <a:chOff x="0" y="0"/>
          <a:chExt cx="0" cy="0"/>
        </a:xfrm>
      </p:grpSpPr>
      <p:sp>
        <p:nvSpPr>
          <p:cNvPr id="87" name="Google Shape;87;p21"/>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0" y="0"/>
            <a:ext cx="45834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txBox="1">
            <a:spLocks noGrp="1"/>
          </p:cNvSpPr>
          <p:nvPr>
            <p:ph type="body" idx="1"/>
          </p:nvPr>
        </p:nvSpPr>
        <p:spPr>
          <a:xfrm>
            <a:off x="363750" y="554850"/>
            <a:ext cx="3855900" cy="4033800"/>
          </a:xfrm>
          <a:prstGeom prst="rect">
            <a:avLst/>
          </a:prstGeom>
          <a:noFill/>
          <a:ln>
            <a:noFill/>
          </a:ln>
        </p:spPr>
        <p:txBody>
          <a:bodyPr spcFirstLastPara="1" wrap="square" lIns="91425" tIns="91425" rIns="91425" bIns="91425" anchor="ctr" anchorCtr="0">
            <a:noAutofit/>
          </a:bodyPr>
          <a:lstStyle>
            <a:lvl1pPr marL="457200" lvl="0" indent="-355600" algn="l">
              <a:lnSpc>
                <a:spcPct val="115000"/>
              </a:lnSpc>
              <a:spcBef>
                <a:spcPts val="0"/>
              </a:spcBef>
              <a:spcAft>
                <a:spcPts val="0"/>
              </a:spcAft>
              <a:buClr>
                <a:schemeClr val="lt1"/>
              </a:buClr>
              <a:buSzPts val="2000"/>
              <a:buChar char="●"/>
              <a:defRPr sz="2000">
                <a:solidFill>
                  <a:schemeClr val="lt1"/>
                </a:solidFill>
              </a:defRPr>
            </a:lvl1pPr>
            <a:lvl2pPr marL="914400" lvl="1" indent="-330200" algn="l">
              <a:lnSpc>
                <a:spcPct val="115000"/>
              </a:lnSpc>
              <a:spcBef>
                <a:spcPts val="0"/>
              </a:spcBef>
              <a:spcAft>
                <a:spcPts val="0"/>
              </a:spcAft>
              <a:buClr>
                <a:schemeClr val="lt1"/>
              </a:buClr>
              <a:buSzPts val="1600"/>
              <a:buChar char="○"/>
              <a:defRPr sz="1600">
                <a:solidFill>
                  <a:schemeClr val="lt1"/>
                </a:solidFill>
              </a:defRPr>
            </a:lvl2pPr>
            <a:lvl3pPr marL="1371600" lvl="2" indent="-330200" algn="l">
              <a:lnSpc>
                <a:spcPct val="115000"/>
              </a:lnSpc>
              <a:spcBef>
                <a:spcPts val="0"/>
              </a:spcBef>
              <a:spcAft>
                <a:spcPts val="0"/>
              </a:spcAft>
              <a:buClr>
                <a:schemeClr val="lt1"/>
              </a:buClr>
              <a:buSzPts val="1600"/>
              <a:buChar char="■"/>
              <a:defRPr sz="1600">
                <a:solidFill>
                  <a:schemeClr val="lt1"/>
                </a:solidFill>
              </a:defRPr>
            </a:lvl3pPr>
            <a:lvl4pPr marL="1828800" lvl="3" indent="-330200" algn="l">
              <a:lnSpc>
                <a:spcPct val="115000"/>
              </a:lnSpc>
              <a:spcBef>
                <a:spcPts val="0"/>
              </a:spcBef>
              <a:spcAft>
                <a:spcPts val="0"/>
              </a:spcAft>
              <a:buClr>
                <a:schemeClr val="lt1"/>
              </a:buClr>
              <a:buSzPts val="1600"/>
              <a:buChar char="●"/>
              <a:defRPr sz="1600">
                <a:solidFill>
                  <a:schemeClr val="lt1"/>
                </a:solidFill>
              </a:defRPr>
            </a:lvl4pPr>
            <a:lvl5pPr marL="2286000" lvl="4" indent="-330200" algn="l">
              <a:lnSpc>
                <a:spcPct val="115000"/>
              </a:lnSpc>
              <a:spcBef>
                <a:spcPts val="0"/>
              </a:spcBef>
              <a:spcAft>
                <a:spcPts val="0"/>
              </a:spcAft>
              <a:buClr>
                <a:schemeClr val="lt1"/>
              </a:buClr>
              <a:buSzPts val="1600"/>
              <a:buChar char="○"/>
              <a:defRPr sz="1600">
                <a:solidFill>
                  <a:schemeClr val="lt1"/>
                </a:solidFill>
              </a:defRPr>
            </a:lvl5pPr>
            <a:lvl6pPr marL="2743200" lvl="5" indent="-330200" algn="l">
              <a:lnSpc>
                <a:spcPct val="115000"/>
              </a:lnSpc>
              <a:spcBef>
                <a:spcPts val="0"/>
              </a:spcBef>
              <a:spcAft>
                <a:spcPts val="0"/>
              </a:spcAft>
              <a:buClr>
                <a:schemeClr val="lt1"/>
              </a:buClr>
              <a:buSzPts val="1600"/>
              <a:buChar char="■"/>
              <a:defRPr sz="1600">
                <a:solidFill>
                  <a:schemeClr val="lt1"/>
                </a:solidFill>
              </a:defRPr>
            </a:lvl6pPr>
            <a:lvl7pPr marL="3200400" lvl="6" indent="-330200" algn="l">
              <a:lnSpc>
                <a:spcPct val="115000"/>
              </a:lnSpc>
              <a:spcBef>
                <a:spcPts val="0"/>
              </a:spcBef>
              <a:spcAft>
                <a:spcPts val="0"/>
              </a:spcAft>
              <a:buClr>
                <a:schemeClr val="lt1"/>
              </a:buClr>
              <a:buSzPts val="1600"/>
              <a:buChar char="●"/>
              <a:defRPr sz="1600">
                <a:solidFill>
                  <a:schemeClr val="lt1"/>
                </a:solidFill>
              </a:defRPr>
            </a:lvl7pPr>
            <a:lvl8pPr marL="3657600" lvl="7" indent="-330200" algn="l">
              <a:lnSpc>
                <a:spcPct val="115000"/>
              </a:lnSpc>
              <a:spcBef>
                <a:spcPts val="0"/>
              </a:spcBef>
              <a:spcAft>
                <a:spcPts val="0"/>
              </a:spcAft>
              <a:buClr>
                <a:schemeClr val="lt1"/>
              </a:buClr>
              <a:buSzPts val="1600"/>
              <a:buChar char="○"/>
              <a:defRPr sz="1600">
                <a:solidFill>
                  <a:schemeClr val="lt1"/>
                </a:solidFill>
              </a:defRPr>
            </a:lvl8pPr>
            <a:lvl9pPr marL="4114800" lvl="8" indent="-330200" algn="l">
              <a:lnSpc>
                <a:spcPct val="115000"/>
              </a:lnSpc>
              <a:spcBef>
                <a:spcPts val="0"/>
              </a:spcBef>
              <a:spcAft>
                <a:spcPts val="0"/>
              </a:spcAft>
              <a:buClr>
                <a:schemeClr val="lt1"/>
              </a:buClr>
              <a:buSzPts val="1600"/>
              <a:buChar char="■"/>
              <a:defRPr sz="1600">
                <a:solidFill>
                  <a:schemeClr val="lt1"/>
                </a:solidFill>
              </a:defRPr>
            </a:lvl9pPr>
          </a:lstStyle>
          <a:p>
            <a:endParaRPr/>
          </a:p>
        </p:txBody>
      </p:sp>
      <p:sp>
        <p:nvSpPr>
          <p:cNvPr id="90" name="Google Shape;90;p21"/>
          <p:cNvSpPr txBox="1">
            <a:spLocks noGrp="1"/>
          </p:cNvSpPr>
          <p:nvPr>
            <p:ph type="body" idx="2"/>
          </p:nvPr>
        </p:nvSpPr>
        <p:spPr>
          <a:xfrm>
            <a:off x="4947375" y="554850"/>
            <a:ext cx="3855900" cy="4033800"/>
          </a:xfrm>
          <a:prstGeom prst="rect">
            <a:avLst/>
          </a:prstGeom>
          <a:noFill/>
          <a:ln>
            <a:noFill/>
          </a:ln>
        </p:spPr>
        <p:txBody>
          <a:bodyPr spcFirstLastPara="1" wrap="square" lIns="91425" tIns="91425" rIns="91425" bIns="91425" anchor="ctr" anchorCtr="0">
            <a:noAutofit/>
          </a:bodyPr>
          <a:lstStyle>
            <a:lvl1pPr marL="457200" lvl="0" indent="-355600" algn="l">
              <a:lnSpc>
                <a:spcPct val="115000"/>
              </a:lnSpc>
              <a:spcBef>
                <a:spcPts val="0"/>
              </a:spcBef>
              <a:spcAft>
                <a:spcPts val="0"/>
              </a:spcAft>
              <a:buClr>
                <a:schemeClr val="dk2"/>
              </a:buClr>
              <a:buSzPts val="2000"/>
              <a:buChar char="●"/>
              <a:defRPr sz="2000">
                <a:solidFill>
                  <a:schemeClr val="dk2"/>
                </a:solidFill>
              </a:defRPr>
            </a:lvl1pPr>
            <a:lvl2pPr marL="914400" lvl="1" indent="-330200" algn="l">
              <a:lnSpc>
                <a:spcPct val="115000"/>
              </a:lnSpc>
              <a:spcBef>
                <a:spcPts val="0"/>
              </a:spcBef>
              <a:spcAft>
                <a:spcPts val="0"/>
              </a:spcAft>
              <a:buClr>
                <a:schemeClr val="dk2"/>
              </a:buClr>
              <a:buSzPts val="1600"/>
              <a:buChar char="○"/>
              <a:defRPr sz="1600">
                <a:solidFill>
                  <a:schemeClr val="dk2"/>
                </a:solidFill>
              </a:defRPr>
            </a:lvl2pPr>
            <a:lvl3pPr marL="1371600" lvl="2" indent="-330200" algn="l">
              <a:lnSpc>
                <a:spcPct val="115000"/>
              </a:lnSpc>
              <a:spcBef>
                <a:spcPts val="0"/>
              </a:spcBef>
              <a:spcAft>
                <a:spcPts val="0"/>
              </a:spcAft>
              <a:buClr>
                <a:schemeClr val="dk2"/>
              </a:buClr>
              <a:buSzPts val="1600"/>
              <a:buChar char="■"/>
              <a:defRPr sz="1600">
                <a:solidFill>
                  <a:schemeClr val="dk2"/>
                </a:solidFill>
              </a:defRPr>
            </a:lvl3pPr>
            <a:lvl4pPr marL="1828800" lvl="3" indent="-330200" algn="l">
              <a:lnSpc>
                <a:spcPct val="115000"/>
              </a:lnSpc>
              <a:spcBef>
                <a:spcPts val="0"/>
              </a:spcBef>
              <a:spcAft>
                <a:spcPts val="0"/>
              </a:spcAft>
              <a:buClr>
                <a:schemeClr val="dk2"/>
              </a:buClr>
              <a:buSzPts val="1600"/>
              <a:buChar char="●"/>
              <a:defRPr sz="1600">
                <a:solidFill>
                  <a:schemeClr val="dk2"/>
                </a:solidFill>
              </a:defRPr>
            </a:lvl4pPr>
            <a:lvl5pPr marL="2286000" lvl="4" indent="-330200" algn="l">
              <a:lnSpc>
                <a:spcPct val="115000"/>
              </a:lnSpc>
              <a:spcBef>
                <a:spcPts val="0"/>
              </a:spcBef>
              <a:spcAft>
                <a:spcPts val="0"/>
              </a:spcAft>
              <a:buClr>
                <a:schemeClr val="dk2"/>
              </a:buClr>
              <a:buSzPts val="1600"/>
              <a:buChar char="○"/>
              <a:defRPr sz="1600">
                <a:solidFill>
                  <a:schemeClr val="dk2"/>
                </a:solidFill>
              </a:defRPr>
            </a:lvl5pPr>
            <a:lvl6pPr marL="2743200" lvl="5" indent="-330200" algn="l">
              <a:lnSpc>
                <a:spcPct val="115000"/>
              </a:lnSpc>
              <a:spcBef>
                <a:spcPts val="0"/>
              </a:spcBef>
              <a:spcAft>
                <a:spcPts val="0"/>
              </a:spcAft>
              <a:buClr>
                <a:schemeClr val="dk2"/>
              </a:buClr>
              <a:buSzPts val="1600"/>
              <a:buChar char="■"/>
              <a:defRPr sz="1600">
                <a:solidFill>
                  <a:schemeClr val="dk2"/>
                </a:solidFill>
              </a:defRPr>
            </a:lvl6pPr>
            <a:lvl7pPr marL="3200400" lvl="6" indent="-330200" algn="l">
              <a:lnSpc>
                <a:spcPct val="115000"/>
              </a:lnSpc>
              <a:spcBef>
                <a:spcPts val="0"/>
              </a:spcBef>
              <a:spcAft>
                <a:spcPts val="0"/>
              </a:spcAft>
              <a:buClr>
                <a:schemeClr val="dk2"/>
              </a:buClr>
              <a:buSzPts val="1600"/>
              <a:buChar char="●"/>
              <a:defRPr sz="1600">
                <a:solidFill>
                  <a:schemeClr val="dk2"/>
                </a:solidFill>
              </a:defRPr>
            </a:lvl7pPr>
            <a:lvl8pPr marL="3657600" lvl="7" indent="-330200" algn="l">
              <a:lnSpc>
                <a:spcPct val="115000"/>
              </a:lnSpc>
              <a:spcBef>
                <a:spcPts val="0"/>
              </a:spcBef>
              <a:spcAft>
                <a:spcPts val="0"/>
              </a:spcAft>
              <a:buClr>
                <a:schemeClr val="dk2"/>
              </a:buClr>
              <a:buSzPts val="1600"/>
              <a:buChar char="○"/>
              <a:defRPr sz="1600">
                <a:solidFill>
                  <a:schemeClr val="dk2"/>
                </a:solidFill>
              </a:defRPr>
            </a:lvl8pPr>
            <a:lvl9pPr marL="4114800" lvl="8" indent="-330200" algn="l">
              <a:lnSpc>
                <a:spcPct val="115000"/>
              </a:lnSpc>
              <a:spcBef>
                <a:spcPts val="0"/>
              </a:spcBef>
              <a:spcAft>
                <a:spcPts val="0"/>
              </a:spcAft>
              <a:buClr>
                <a:schemeClr val="dk2"/>
              </a:buClr>
              <a:buSzPts val="1600"/>
              <a:buChar char="■"/>
              <a:defRPr sz="1600">
                <a:solidFill>
                  <a:schemeClr val="dk2"/>
                </a:solidFill>
              </a:defRPr>
            </a:lvl9pPr>
          </a:lstStyle>
          <a:p>
            <a:endParaRPr/>
          </a:p>
        </p:txBody>
      </p:sp>
      <p:sp>
        <p:nvSpPr>
          <p:cNvPr id="91" name="Google Shape;91;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image" Target="../media/image2.png"/><Relationship Id="rId5" Type="http://schemas.openxmlformats.org/officeDocument/2006/relationships/slideLayout" Target="../slideLayouts/slideLayout16.xml"/><Relationship Id="rId10" Type="http://schemas.openxmlformats.org/officeDocument/2006/relationships/image" Target="../media/image1.png"/><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0"/>
        <p:cNvGrpSpPr/>
        <p:nvPr/>
      </p:nvGrpSpPr>
      <p:grpSpPr>
        <a:xfrm>
          <a:off x="0" y="0"/>
          <a:ext cx="0" cy="0"/>
          <a:chOff x="0" y="0"/>
          <a:chExt cx="0" cy="0"/>
        </a:xfrm>
      </p:grpSpPr>
      <p:sp>
        <p:nvSpPr>
          <p:cNvPr id="51" name="Google Shape;51;p13"/>
          <p:cNvSpPr/>
          <p:nvPr/>
        </p:nvSpPr>
        <p:spPr>
          <a:xfrm>
            <a:off x="8289184" y="0"/>
            <a:ext cx="277200" cy="334800"/>
          </a:xfrm>
          <a:prstGeom prst="rect">
            <a:avLst/>
          </a:prstGeom>
          <a:solidFill>
            <a:schemeClr val="accent2"/>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52" name="Google Shape;52;p13"/>
          <p:cNvSpPr txBox="1"/>
          <p:nvPr/>
        </p:nvSpPr>
        <p:spPr>
          <a:xfrm>
            <a:off x="8271633" y="69757"/>
            <a:ext cx="333300" cy="1962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chemeClr val="lt1"/>
              </a:buClr>
              <a:buFont typeface="Montserrat"/>
              <a:buNone/>
            </a:pPr>
            <a:fld id="{00000000-1234-1234-1234-123412341234}" type="slidenum">
              <a:rPr lang="en" sz="800" b="1" i="0" u="none" strike="noStrike" cap="none">
                <a:solidFill>
                  <a:schemeClr val="lt1"/>
                </a:solidFill>
                <a:latin typeface="Montserrat"/>
                <a:ea typeface="Montserrat"/>
                <a:cs typeface="Montserrat"/>
                <a:sym typeface="Montserrat"/>
              </a:rPr>
              <a:t>‹#›</a:t>
            </a:fld>
            <a:r>
              <a:rPr lang="en" sz="800" b="1" i="0" u="none" strike="noStrike" cap="none">
                <a:solidFill>
                  <a:schemeClr val="lt1"/>
                </a:solidFill>
                <a:latin typeface="Montserrat"/>
                <a:ea typeface="Montserrat"/>
                <a:cs typeface="Montserrat"/>
                <a:sym typeface="Montserrat"/>
              </a:rPr>
              <a:t>  </a:t>
            </a:r>
            <a:endParaRPr sz="500"/>
          </a:p>
        </p:txBody>
      </p:sp>
      <p:pic>
        <p:nvPicPr>
          <p:cNvPr id="53" name="Google Shape;53;p13"/>
          <p:cNvPicPr preferRelativeResize="0"/>
          <p:nvPr/>
        </p:nvPicPr>
        <p:blipFill>
          <a:blip r:embed="rId10">
            <a:alphaModFix/>
          </a:blip>
          <a:stretch>
            <a:fillRect/>
          </a:stretch>
        </p:blipFill>
        <p:spPr>
          <a:xfrm>
            <a:off x="7395923" y="4516078"/>
            <a:ext cx="1681359" cy="586817"/>
          </a:xfrm>
          <a:prstGeom prst="rect">
            <a:avLst/>
          </a:prstGeom>
          <a:noFill/>
          <a:ln>
            <a:noFill/>
          </a:ln>
        </p:spPr>
      </p:pic>
      <p:pic>
        <p:nvPicPr>
          <p:cNvPr id="54" name="Google Shape;54;p13"/>
          <p:cNvPicPr preferRelativeResize="0"/>
          <p:nvPr/>
        </p:nvPicPr>
        <p:blipFill>
          <a:blip r:embed="rId11">
            <a:alphaModFix/>
          </a:blip>
          <a:stretch>
            <a:fillRect/>
          </a:stretch>
        </p:blipFill>
        <p:spPr>
          <a:xfrm>
            <a:off x="106237" y="0"/>
            <a:ext cx="1114220" cy="1114220"/>
          </a:xfrm>
          <a:prstGeom prst="rect">
            <a:avLst/>
          </a:prstGeom>
          <a:noFill/>
          <a:ln>
            <a:noFill/>
          </a:ln>
        </p:spPr>
      </p:pic>
      <p:sp>
        <p:nvSpPr>
          <p:cNvPr id="55" name="Google Shape;55;p13"/>
          <p:cNvSpPr/>
          <p:nvPr/>
        </p:nvSpPr>
        <p:spPr>
          <a:xfrm rot="10800000">
            <a:off x="281655" y="4406949"/>
            <a:ext cx="77100" cy="66600"/>
          </a:xfrm>
          <a:prstGeom prst="triangle">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
        <p:nvSpPr>
          <p:cNvPr id="56" name="Google Shape;56;p13"/>
          <p:cNvSpPr/>
          <p:nvPr/>
        </p:nvSpPr>
        <p:spPr>
          <a:xfrm rot="10800000">
            <a:off x="156381" y="4406881"/>
            <a:ext cx="126300" cy="109200"/>
          </a:xfrm>
          <a:prstGeom prst="triangle">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
        <p:nvSpPr>
          <p:cNvPr id="57" name="Google Shape;57;p13"/>
          <p:cNvSpPr/>
          <p:nvPr/>
        </p:nvSpPr>
        <p:spPr>
          <a:xfrm rot="10800000">
            <a:off x="433797" y="4614473"/>
            <a:ext cx="77100" cy="66600"/>
          </a:xfrm>
          <a:prstGeom prst="triangle">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
        <p:nvSpPr>
          <p:cNvPr id="58" name="Google Shape;58;p13"/>
          <p:cNvSpPr/>
          <p:nvPr/>
        </p:nvSpPr>
        <p:spPr>
          <a:xfrm rot="10800000">
            <a:off x="106196" y="4680990"/>
            <a:ext cx="126300" cy="109200"/>
          </a:xfrm>
          <a:prstGeom prst="triangle">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
        <p:nvSpPr>
          <p:cNvPr id="59" name="Google Shape;59;p13"/>
          <p:cNvSpPr/>
          <p:nvPr/>
        </p:nvSpPr>
        <p:spPr>
          <a:xfrm rot="10800000">
            <a:off x="232448" y="4921594"/>
            <a:ext cx="126300" cy="109200"/>
          </a:xfrm>
          <a:prstGeom prst="triangle">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
        <p:nvSpPr>
          <p:cNvPr id="60" name="Google Shape;60;p13"/>
          <p:cNvSpPr/>
          <p:nvPr/>
        </p:nvSpPr>
        <p:spPr>
          <a:xfrm rot="10800000">
            <a:off x="435820" y="4174033"/>
            <a:ext cx="77100" cy="66600"/>
          </a:xfrm>
          <a:prstGeom prst="triangle">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
        <p:nvSpPr>
          <p:cNvPr id="61" name="Google Shape;61;p13"/>
          <p:cNvSpPr/>
          <p:nvPr/>
        </p:nvSpPr>
        <p:spPr>
          <a:xfrm>
            <a:off x="257086" y="4107319"/>
            <a:ext cx="77100" cy="66600"/>
          </a:xfrm>
          <a:prstGeom prst="triangle">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7.xml"/><Relationship Id="rId6" Type="http://schemas.openxmlformats.org/officeDocument/2006/relationships/hyperlink" Target="https://www.buzzfeednews.com/article/davidmack/these-photos-of-a-greek-man-crying-over-his-country-outside" TargetMode="External"/><Relationship Id="rId5" Type="http://schemas.openxmlformats.org/officeDocument/2006/relationships/image" Target="../media/image11.png"/><Relationship Id="rId4" Type="http://schemas.openxmlformats.org/officeDocument/2006/relationships/hyperlink" Target="https://www.cnet.com/features/is-facebook-censoring-conservatives-or-is-moderating-just-too-hard/"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20.jpg"/><Relationship Id="rId5" Type="http://schemas.openxmlformats.org/officeDocument/2006/relationships/image" Target="../media/image19.jpg"/><Relationship Id="rId4" Type="http://schemas.openxmlformats.org/officeDocument/2006/relationships/image" Target="../media/image18.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hyperlink" Target="https://images-na.ssl-images-amazon.com/images/I/51rh0s9VdyL.jpg"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4.xml"/><Relationship Id="rId4" Type="http://schemas.openxmlformats.org/officeDocument/2006/relationships/hyperlink" Target="https://www.shutterstock.com/image-illustration/sandy-planet-earth-sand-gravel-pebbles-66233314"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4.xml"/><Relationship Id="rId4" Type="http://schemas.openxmlformats.org/officeDocument/2006/relationships/hyperlink" Target="https://www.shutterstock.com/image-illustration/sandy-planet-earth-sand-gravel-pebbles-66233314"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3.xml"/><Relationship Id="rId1" Type="http://schemas.openxmlformats.org/officeDocument/2006/relationships/slideLayout" Target="../slideLayouts/slideLayout14.xml"/><Relationship Id="rId4" Type="http://schemas.openxmlformats.org/officeDocument/2006/relationships/image" Target="../media/image24.jpg"/></Relationships>
</file>

<file path=ppt/slides/_rels/slide3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4.xml"/><Relationship Id="rId1" Type="http://schemas.openxmlformats.org/officeDocument/2006/relationships/slideLayout" Target="../slideLayouts/slideLayout14.xml"/><Relationship Id="rId4" Type="http://schemas.openxmlformats.org/officeDocument/2006/relationships/image" Target="../media/image24.jpg"/></Relationships>
</file>

<file path=ppt/slides/_rels/slide3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5.xml"/><Relationship Id="rId1" Type="http://schemas.openxmlformats.org/officeDocument/2006/relationships/slideLayout" Target="../slideLayouts/slideLayout14.xml"/><Relationship Id="rId4" Type="http://schemas.openxmlformats.org/officeDocument/2006/relationships/image" Target="../media/image23.jpg"/></Relationships>
</file>

<file path=ppt/slides/_rels/slide3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6.xml"/><Relationship Id="rId1" Type="http://schemas.openxmlformats.org/officeDocument/2006/relationships/slideLayout" Target="../slideLayouts/slideLayout14.xml"/><Relationship Id="rId4" Type="http://schemas.openxmlformats.org/officeDocument/2006/relationships/image" Target="../media/image23.jp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4.xml"/><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p22" descr="xagqoinfsu4-ronald-yang.jpg"/>
          <p:cNvPicPr preferRelativeResize="0"/>
          <p:nvPr/>
        </p:nvPicPr>
        <p:blipFill rotWithShape="1">
          <a:blip r:embed="rId3">
            <a:alphaModFix/>
          </a:blip>
          <a:srcRect t="4229" b="4229"/>
          <a:stretch/>
        </p:blipFill>
        <p:spPr>
          <a:xfrm>
            <a:off x="-1191" y="0"/>
            <a:ext cx="9144000" cy="5143500"/>
          </a:xfrm>
          <a:prstGeom prst="rect">
            <a:avLst/>
          </a:prstGeom>
          <a:solidFill>
            <a:srgbClr val="F2F2F2"/>
          </a:solidFill>
          <a:ln>
            <a:noFill/>
          </a:ln>
        </p:spPr>
      </p:pic>
      <p:sp>
        <p:nvSpPr>
          <p:cNvPr id="98" name="Google Shape;98;p22"/>
          <p:cNvSpPr/>
          <p:nvPr/>
        </p:nvSpPr>
        <p:spPr>
          <a:xfrm>
            <a:off x="-9" y="0"/>
            <a:ext cx="9144000" cy="5143500"/>
          </a:xfrm>
          <a:prstGeom prst="rect">
            <a:avLst/>
          </a:prstGeom>
          <a:solidFill>
            <a:srgbClr val="181818">
              <a:alpha val="90380"/>
            </a:srgbClr>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rgbClr val="00FFFF"/>
              </a:solidFill>
              <a:latin typeface="Lato"/>
              <a:ea typeface="Lato"/>
              <a:cs typeface="Lato"/>
              <a:sym typeface="Lato"/>
            </a:endParaRPr>
          </a:p>
        </p:txBody>
      </p:sp>
      <p:sp>
        <p:nvSpPr>
          <p:cNvPr id="99" name="Google Shape;99;p22"/>
          <p:cNvSpPr/>
          <p:nvPr/>
        </p:nvSpPr>
        <p:spPr>
          <a:xfrm>
            <a:off x="5061091" y="1090644"/>
            <a:ext cx="3792300" cy="3268200"/>
          </a:xfrm>
          <a:prstGeom prst="triangle">
            <a:avLst>
              <a:gd name="adj" fmla="val 50000"/>
            </a:avLst>
          </a:prstGeom>
          <a:noFill/>
          <a:ln w="9525" cap="flat" cmpd="sng">
            <a:solidFill>
              <a:schemeClr val="lt1">
                <a:alpha val="24310"/>
              </a:schemeClr>
            </a:solidFill>
            <a:prstDash val="solid"/>
            <a:miter lim="8000"/>
            <a:headEnd type="none" w="sm" len="sm"/>
            <a:tailEnd type="none" w="sm" len="sm"/>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pic>
        <p:nvPicPr>
          <p:cNvPr id="100" name="Google Shape;100;p22"/>
          <p:cNvPicPr preferRelativeResize="0"/>
          <p:nvPr/>
        </p:nvPicPr>
        <p:blipFill rotWithShape="1">
          <a:blip r:embed="rId4">
            <a:alphaModFix/>
          </a:blip>
          <a:srcRect l="-3100" r="3100"/>
          <a:stretch/>
        </p:blipFill>
        <p:spPr>
          <a:xfrm>
            <a:off x="5365669" y="1536234"/>
            <a:ext cx="2985600" cy="2985600"/>
          </a:xfrm>
          <a:prstGeom prst="rect">
            <a:avLst/>
          </a:prstGeom>
          <a:noFill/>
          <a:ln>
            <a:noFill/>
          </a:ln>
        </p:spPr>
      </p:pic>
      <p:sp>
        <p:nvSpPr>
          <p:cNvPr id="101" name="Google Shape;101;p22"/>
          <p:cNvSpPr txBox="1"/>
          <p:nvPr/>
        </p:nvSpPr>
        <p:spPr>
          <a:xfrm>
            <a:off x="484225" y="1186825"/>
            <a:ext cx="5802300" cy="1613100"/>
          </a:xfrm>
          <a:prstGeom prst="rect">
            <a:avLst/>
          </a:prstGeom>
          <a:noFill/>
          <a:ln>
            <a:noFill/>
          </a:ln>
        </p:spPr>
        <p:txBody>
          <a:bodyPr spcFirstLastPara="1" wrap="square" lIns="34300" tIns="34300" rIns="34300" bIns="34300" anchor="b" anchorCtr="0">
            <a:noAutofit/>
          </a:bodyPr>
          <a:lstStyle/>
          <a:p>
            <a:pPr marL="0" lvl="0" indent="0" algn="l" rtl="0">
              <a:spcBef>
                <a:spcPts val="0"/>
              </a:spcBef>
              <a:spcAft>
                <a:spcPts val="0"/>
              </a:spcAft>
              <a:buNone/>
            </a:pPr>
            <a:endParaRPr sz="3600" b="1">
              <a:solidFill>
                <a:srgbClr val="FFFFFF"/>
              </a:solidFill>
              <a:latin typeface="Roboto Mono"/>
              <a:ea typeface="Roboto Mono"/>
              <a:cs typeface="Roboto Mono"/>
              <a:sym typeface="Roboto Mono"/>
            </a:endParaRPr>
          </a:p>
          <a:p>
            <a:pPr marL="0" lvl="0" indent="0" algn="l" rtl="0">
              <a:spcBef>
                <a:spcPts val="0"/>
              </a:spcBef>
              <a:spcAft>
                <a:spcPts val="0"/>
              </a:spcAft>
              <a:buNone/>
            </a:pPr>
            <a:endParaRPr sz="3600" b="1">
              <a:solidFill>
                <a:srgbClr val="FFFFFF"/>
              </a:solidFill>
              <a:latin typeface="Roboto Mono"/>
              <a:ea typeface="Roboto Mono"/>
              <a:cs typeface="Roboto Mono"/>
              <a:sym typeface="Roboto Mono"/>
            </a:endParaRPr>
          </a:p>
          <a:p>
            <a:pPr marL="0" lvl="0" indent="0" algn="l" rtl="0">
              <a:spcBef>
                <a:spcPts val="0"/>
              </a:spcBef>
              <a:spcAft>
                <a:spcPts val="0"/>
              </a:spcAft>
              <a:buNone/>
            </a:pPr>
            <a:endParaRPr sz="3600" b="1">
              <a:solidFill>
                <a:srgbClr val="FFFFFF"/>
              </a:solidFill>
              <a:latin typeface="Roboto Mono"/>
              <a:ea typeface="Roboto Mono"/>
              <a:cs typeface="Roboto Mono"/>
              <a:sym typeface="Roboto Mono"/>
            </a:endParaRPr>
          </a:p>
          <a:p>
            <a:pPr marL="0" lvl="0" indent="457200" algn="l" rtl="0">
              <a:spcBef>
                <a:spcPts val="0"/>
              </a:spcBef>
              <a:spcAft>
                <a:spcPts val="0"/>
              </a:spcAft>
              <a:buClr>
                <a:schemeClr val="dk2"/>
              </a:buClr>
              <a:buSzPts val="1100"/>
              <a:buFont typeface="Arial"/>
              <a:buNone/>
            </a:pPr>
            <a:r>
              <a:rPr lang="en" sz="3600" b="1">
                <a:solidFill>
                  <a:schemeClr val="accent2"/>
                </a:solidFill>
                <a:latin typeface="Proxima Nova"/>
                <a:ea typeface="Proxima Nova"/>
                <a:cs typeface="Proxima Nova"/>
                <a:sym typeface="Proxima Nova"/>
              </a:rPr>
              <a:t>BLOCKCHAIN: </a:t>
            </a:r>
            <a:endParaRPr sz="3600" b="1">
              <a:solidFill>
                <a:schemeClr val="accent2"/>
              </a:solidFill>
              <a:latin typeface="Proxima Nova"/>
              <a:ea typeface="Proxima Nova"/>
              <a:cs typeface="Proxima Nova"/>
              <a:sym typeface="Proxima Nova"/>
            </a:endParaRPr>
          </a:p>
          <a:p>
            <a:pPr marL="0" lvl="0" indent="0" algn="l" rtl="0">
              <a:spcBef>
                <a:spcPts val="0"/>
              </a:spcBef>
              <a:spcAft>
                <a:spcPts val="0"/>
              </a:spcAft>
              <a:buClr>
                <a:schemeClr val="dk2"/>
              </a:buClr>
              <a:buSzPts val="1100"/>
              <a:buFont typeface="Arial"/>
              <a:buNone/>
            </a:pPr>
            <a:endParaRPr sz="3600" b="1">
              <a:solidFill>
                <a:schemeClr val="accent2"/>
              </a:solidFill>
              <a:latin typeface="Proxima Nova"/>
              <a:ea typeface="Proxima Nova"/>
              <a:cs typeface="Proxima Nova"/>
              <a:sym typeface="Proxima Nova"/>
            </a:endParaRPr>
          </a:p>
        </p:txBody>
      </p:sp>
      <p:cxnSp>
        <p:nvCxnSpPr>
          <p:cNvPr id="102" name="Google Shape;102;p22"/>
          <p:cNvCxnSpPr/>
          <p:nvPr/>
        </p:nvCxnSpPr>
        <p:spPr>
          <a:xfrm>
            <a:off x="537187" y="3154172"/>
            <a:ext cx="620400" cy="0"/>
          </a:xfrm>
          <a:prstGeom prst="straightConnector1">
            <a:avLst/>
          </a:prstGeom>
          <a:noFill/>
          <a:ln w="114300" cap="flat" cmpd="sng">
            <a:solidFill>
              <a:schemeClr val="accent2"/>
            </a:solidFill>
            <a:prstDash val="solid"/>
            <a:round/>
            <a:headEnd type="none" w="med" len="med"/>
            <a:tailEnd type="none" w="med" len="med"/>
          </a:ln>
        </p:spPr>
      </p:cxnSp>
      <p:sp>
        <p:nvSpPr>
          <p:cNvPr id="103" name="Google Shape;103;p22"/>
          <p:cNvSpPr txBox="1"/>
          <p:nvPr/>
        </p:nvSpPr>
        <p:spPr>
          <a:xfrm>
            <a:off x="484223" y="3319209"/>
            <a:ext cx="5061600" cy="1202700"/>
          </a:xfrm>
          <a:prstGeom prst="rect">
            <a:avLst/>
          </a:prstGeom>
          <a:noFill/>
          <a:ln>
            <a:noFill/>
          </a:ln>
        </p:spPr>
        <p:txBody>
          <a:bodyPr spcFirstLastPara="1" wrap="square" lIns="34300" tIns="34300" rIns="34300" bIns="34300" anchor="t" anchorCtr="0">
            <a:noAutofit/>
          </a:bodyPr>
          <a:lstStyle/>
          <a:p>
            <a:pPr marL="0" lvl="0" indent="0" algn="l" rtl="0">
              <a:spcBef>
                <a:spcPts val="0"/>
              </a:spcBef>
              <a:spcAft>
                <a:spcPts val="0"/>
              </a:spcAft>
              <a:buClr>
                <a:schemeClr val="dk2"/>
              </a:buClr>
              <a:buSzPts val="400"/>
              <a:buFont typeface="Arial"/>
              <a:buNone/>
            </a:pPr>
            <a:endParaRPr sz="2300" b="1" dirty="0">
              <a:solidFill>
                <a:schemeClr val="lt1"/>
              </a:solidFill>
              <a:latin typeface="Proxima Nova"/>
              <a:ea typeface="Proxima Nova"/>
              <a:cs typeface="Proxima Nova"/>
              <a:sym typeface="Proxima Nova"/>
            </a:endParaRPr>
          </a:p>
          <a:p>
            <a:pPr marL="0" lvl="0" indent="0" algn="l" rtl="0">
              <a:spcBef>
                <a:spcPts val="0"/>
              </a:spcBef>
              <a:spcAft>
                <a:spcPts val="0"/>
              </a:spcAft>
              <a:buClr>
                <a:schemeClr val="dk2"/>
              </a:buClr>
              <a:buSzPts val="400"/>
              <a:buFont typeface="Arial"/>
              <a:buNone/>
            </a:pPr>
            <a:r>
              <a:rPr lang="tr-TR" sz="2300" b="1" smtClean="0">
                <a:solidFill>
                  <a:schemeClr val="lt1"/>
                </a:solidFill>
                <a:latin typeface="Proxima Nova"/>
                <a:ea typeface="Proxima Nova"/>
                <a:cs typeface="Proxima Nova"/>
                <a:sym typeface="Proxima Nova"/>
              </a:rPr>
              <a:t>Özal YILDIRIM</a:t>
            </a:r>
            <a:endParaRPr sz="2300" b="1" dirty="0">
              <a:solidFill>
                <a:schemeClr val="lt1"/>
              </a:solidFill>
              <a:latin typeface="Proxima Nova"/>
              <a:ea typeface="Proxima Nova"/>
              <a:cs typeface="Proxima Nova"/>
              <a:sym typeface="Proxima Nova"/>
            </a:endParaRPr>
          </a:p>
          <a:p>
            <a:pPr marL="0" lvl="0" indent="0" algn="l" rtl="0">
              <a:spcBef>
                <a:spcPts val="0"/>
              </a:spcBef>
              <a:spcAft>
                <a:spcPts val="0"/>
              </a:spcAft>
              <a:buNone/>
            </a:pPr>
            <a:endParaRPr sz="2300" b="1" dirty="0">
              <a:solidFill>
                <a:schemeClr val="lt1"/>
              </a:solidFill>
              <a:latin typeface="Proxima Nova"/>
              <a:ea typeface="Proxima Nova"/>
              <a:cs typeface="Proxima Nova"/>
              <a:sym typeface="Proxima Nova"/>
            </a:endParaRPr>
          </a:p>
          <a:p>
            <a:pPr marL="0" lvl="0" indent="0" algn="l" rtl="0">
              <a:spcBef>
                <a:spcPts val="0"/>
              </a:spcBef>
              <a:spcAft>
                <a:spcPts val="0"/>
              </a:spcAft>
              <a:buClr>
                <a:schemeClr val="dk2"/>
              </a:buClr>
              <a:buSzPts val="400"/>
              <a:buFont typeface="Arial"/>
              <a:buNone/>
            </a:pPr>
            <a:endParaRPr sz="2300" b="1" dirty="0">
              <a:solidFill>
                <a:schemeClr val="lt1"/>
              </a:solidFill>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1"/>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rgbClr val="D8D8D8"/>
              </a:buClr>
              <a:buFont typeface="Montserrat"/>
              <a:buNone/>
            </a:pPr>
            <a:endParaRPr sz="1700" b="1">
              <a:solidFill>
                <a:srgbClr val="BFBFBF"/>
              </a:solidFill>
              <a:latin typeface="Proxima Nova"/>
              <a:ea typeface="Proxima Nova"/>
              <a:cs typeface="Proxima Nova"/>
              <a:sym typeface="Proxima Nova"/>
            </a:endParaRPr>
          </a:p>
        </p:txBody>
      </p:sp>
      <p:sp>
        <p:nvSpPr>
          <p:cNvPr id="227" name="Google Shape;227;p31"/>
          <p:cNvSpPr txBox="1"/>
          <p:nvPr/>
        </p:nvSpPr>
        <p:spPr>
          <a:xfrm>
            <a:off x="1641683" y="2492550"/>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3600">
                <a:latin typeface="Montserrat"/>
                <a:ea typeface="Montserrat"/>
                <a:cs typeface="Montserrat"/>
                <a:sym typeface="Montserrat"/>
              </a:rPr>
              <a:t>What is Decentralization?</a:t>
            </a:r>
            <a:endParaRPr sz="3600">
              <a:latin typeface="Montserrat"/>
              <a:ea typeface="Montserrat"/>
              <a:cs typeface="Montserrat"/>
              <a:sym typeface="Montserrat"/>
            </a:endParaRPr>
          </a:p>
        </p:txBody>
      </p:sp>
      <p:sp>
        <p:nvSpPr>
          <p:cNvPr id="228" name="Google Shape;228;p31"/>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TIM HUANG</a:t>
            </a:r>
            <a:endParaRPr sz="900">
              <a:solidFill>
                <a:srgbClr val="B7B7B7"/>
              </a:solidFill>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2"/>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rgbClr val="D8D8D8"/>
              </a:buClr>
              <a:buFont typeface="Montserrat"/>
              <a:buNone/>
            </a:pPr>
            <a:endParaRPr sz="1700" b="1">
              <a:solidFill>
                <a:srgbClr val="BFBFBF"/>
              </a:solidFill>
              <a:latin typeface="Proxima Nova"/>
              <a:ea typeface="Proxima Nova"/>
              <a:cs typeface="Proxima Nova"/>
              <a:sym typeface="Proxima Nova"/>
            </a:endParaRPr>
          </a:p>
        </p:txBody>
      </p:sp>
      <p:sp>
        <p:nvSpPr>
          <p:cNvPr id="234" name="Google Shape;234;p32"/>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WHAT IS CENTRALIZATION?</a:t>
            </a:r>
            <a:endParaRPr sz="2700" b="1">
              <a:latin typeface="Montserrat"/>
              <a:ea typeface="Montserrat"/>
              <a:cs typeface="Montserrat"/>
              <a:sym typeface="Montserrat"/>
            </a:endParaRPr>
          </a:p>
        </p:txBody>
      </p:sp>
      <p:sp>
        <p:nvSpPr>
          <p:cNvPr id="235" name="Google Shape;235;p32"/>
          <p:cNvSpPr txBox="1"/>
          <p:nvPr/>
        </p:nvSpPr>
        <p:spPr>
          <a:xfrm>
            <a:off x="600225" y="1233975"/>
            <a:ext cx="6375000" cy="1546200"/>
          </a:xfrm>
          <a:prstGeom prst="rect">
            <a:avLst/>
          </a:prstGeom>
          <a:noFill/>
          <a:ln>
            <a:noFill/>
          </a:ln>
        </p:spPr>
        <p:txBody>
          <a:bodyPr spcFirstLastPara="1" wrap="square" lIns="34300" tIns="34300" rIns="34300" bIns="34300" anchor="t" anchorCtr="0">
            <a:noAutofit/>
          </a:bodyPr>
          <a:lstStyle/>
          <a:p>
            <a:pPr marL="520700" marR="0" lvl="1" indent="-203200" algn="l" rtl="0">
              <a:lnSpc>
                <a:spcPct val="115000"/>
              </a:lnSpc>
              <a:spcBef>
                <a:spcPts val="0"/>
              </a:spcBef>
              <a:spcAft>
                <a:spcPts val="0"/>
              </a:spcAft>
              <a:buSzPts val="1800"/>
              <a:buFont typeface="Proxima Nova"/>
              <a:buChar char="○"/>
            </a:pPr>
            <a:r>
              <a:rPr lang="en" sz="1800" dirty="0">
                <a:latin typeface="Proxima Nova"/>
                <a:ea typeface="Proxima Nova"/>
                <a:cs typeface="Proxima Nova"/>
                <a:sym typeface="Proxima Nova"/>
              </a:rPr>
              <a:t>Merkezi otorite</a:t>
            </a:r>
            <a:endParaRPr sz="1800" dirty="0">
              <a:latin typeface="Proxima Nova"/>
              <a:ea typeface="Proxima Nova"/>
              <a:cs typeface="Proxima Nova"/>
              <a:sym typeface="Proxima Nova"/>
            </a:endParaRPr>
          </a:p>
          <a:p>
            <a:pPr marL="520700" marR="0" lvl="1" indent="-203200" algn="l" rtl="0">
              <a:lnSpc>
                <a:spcPct val="115000"/>
              </a:lnSpc>
              <a:spcBef>
                <a:spcPts val="0"/>
              </a:spcBef>
              <a:spcAft>
                <a:spcPts val="0"/>
              </a:spcAft>
              <a:buSzPts val="1800"/>
              <a:buFont typeface="Proxima Nova"/>
              <a:buChar char="○"/>
            </a:pPr>
            <a:r>
              <a:rPr lang="en" sz="1800" dirty="0">
                <a:latin typeface="Proxima Nova"/>
                <a:ea typeface="Proxima Nova"/>
                <a:cs typeface="Proxima Nova"/>
                <a:sym typeface="Proxima Nova"/>
              </a:rPr>
              <a:t>Yetkilendirme/Doğrulama (Authorization/Verification), bir varlık tarafından yönetilen sistemin durumu</a:t>
            </a:r>
            <a:endParaRPr sz="1800" dirty="0">
              <a:latin typeface="Proxima Nova"/>
              <a:ea typeface="Proxima Nova"/>
              <a:cs typeface="Proxima Nova"/>
              <a:sym typeface="Proxima Nova"/>
            </a:endParaRPr>
          </a:p>
          <a:p>
            <a:pPr marL="520700" marR="0" lvl="1" indent="-203200" algn="l" rtl="0">
              <a:lnSpc>
                <a:spcPct val="115000"/>
              </a:lnSpc>
              <a:spcBef>
                <a:spcPts val="0"/>
              </a:spcBef>
              <a:spcAft>
                <a:spcPts val="0"/>
              </a:spcAft>
              <a:buSzPts val="1800"/>
              <a:buFont typeface="Proxima Nova"/>
              <a:buChar char="○"/>
            </a:pPr>
            <a:r>
              <a:rPr lang="en" sz="1800" dirty="0">
                <a:latin typeface="Proxima Nova"/>
                <a:ea typeface="Proxima Nova"/>
                <a:cs typeface="Proxima Nova"/>
                <a:sym typeface="Proxima Nova"/>
              </a:rPr>
              <a:t>Sıkıdenetim</a:t>
            </a:r>
            <a:endParaRPr sz="1800" dirty="0">
              <a:latin typeface="Proxima Nova"/>
              <a:ea typeface="Proxima Nova"/>
              <a:cs typeface="Proxima Nova"/>
              <a:sym typeface="Proxima Nova"/>
            </a:endParaRPr>
          </a:p>
          <a:p>
            <a:pPr marL="520700" marR="0" lvl="1" indent="-203200" algn="l" rtl="0">
              <a:lnSpc>
                <a:spcPct val="115000"/>
              </a:lnSpc>
              <a:spcBef>
                <a:spcPts val="0"/>
              </a:spcBef>
              <a:spcAft>
                <a:spcPts val="0"/>
              </a:spcAft>
              <a:buSzPts val="1800"/>
              <a:buFont typeface="Proxima Nova"/>
              <a:buChar char="○"/>
            </a:pPr>
            <a:r>
              <a:rPr lang="en" sz="1800" dirty="0">
                <a:latin typeface="Proxima Nova"/>
                <a:ea typeface="Proxima Nova"/>
                <a:cs typeface="Proxima Nova"/>
                <a:sym typeface="Proxima Nova"/>
              </a:rPr>
              <a:t>Arızanın Merkezi Noktası</a:t>
            </a:r>
            <a:endParaRPr sz="1800" dirty="0">
              <a:latin typeface="Proxima Nova"/>
              <a:ea typeface="Proxima Nova"/>
              <a:cs typeface="Proxima Nova"/>
              <a:sym typeface="Proxima Nova"/>
            </a:endParaRPr>
          </a:p>
          <a:p>
            <a:pPr marL="520700" marR="0" lvl="0" indent="0" algn="l" rtl="0">
              <a:lnSpc>
                <a:spcPct val="115000"/>
              </a:lnSpc>
              <a:spcBef>
                <a:spcPts val="0"/>
              </a:spcBef>
              <a:spcAft>
                <a:spcPts val="0"/>
              </a:spcAft>
              <a:buNone/>
            </a:pPr>
            <a:endParaRPr sz="1800" dirty="0">
              <a:latin typeface="Proxima Nova"/>
              <a:ea typeface="Proxima Nova"/>
              <a:cs typeface="Proxima Nova"/>
              <a:sym typeface="Proxima Nova"/>
            </a:endParaRPr>
          </a:p>
          <a:p>
            <a:pPr marL="342900" marR="0" lvl="0" indent="0" algn="l" rtl="0">
              <a:lnSpc>
                <a:spcPct val="115000"/>
              </a:lnSpc>
              <a:spcBef>
                <a:spcPts val="0"/>
              </a:spcBef>
              <a:spcAft>
                <a:spcPts val="0"/>
              </a:spcAft>
              <a:buNone/>
            </a:pPr>
            <a:endParaRPr sz="1800" dirty="0">
              <a:latin typeface="Proxima Nova"/>
              <a:ea typeface="Proxima Nova"/>
              <a:cs typeface="Proxima Nova"/>
              <a:sym typeface="Proxima Nova"/>
            </a:endParaRPr>
          </a:p>
          <a:p>
            <a:pPr marL="177800" marR="0" lvl="0" indent="0" algn="l" rtl="0">
              <a:lnSpc>
                <a:spcPct val="115000"/>
              </a:lnSpc>
              <a:spcBef>
                <a:spcPts val="0"/>
              </a:spcBef>
              <a:spcAft>
                <a:spcPts val="0"/>
              </a:spcAft>
              <a:buNone/>
            </a:pPr>
            <a:endParaRPr sz="1800" dirty="0">
              <a:latin typeface="Proxima Nova"/>
              <a:ea typeface="Proxima Nova"/>
              <a:cs typeface="Proxima Nova"/>
              <a:sym typeface="Proxima Nova"/>
            </a:endParaRPr>
          </a:p>
        </p:txBody>
      </p:sp>
      <p:pic>
        <p:nvPicPr>
          <p:cNvPr id="236" name="Google Shape;236;p32"/>
          <p:cNvPicPr preferRelativeResize="0"/>
          <p:nvPr/>
        </p:nvPicPr>
        <p:blipFill>
          <a:blip r:embed="rId3">
            <a:alphaModFix/>
          </a:blip>
          <a:stretch>
            <a:fillRect/>
          </a:stretch>
        </p:blipFill>
        <p:spPr>
          <a:xfrm>
            <a:off x="1313900" y="2780025"/>
            <a:ext cx="2839276" cy="1728050"/>
          </a:xfrm>
          <a:prstGeom prst="rect">
            <a:avLst/>
          </a:prstGeom>
          <a:noFill/>
          <a:ln>
            <a:noFill/>
          </a:ln>
        </p:spPr>
      </p:pic>
      <p:sp>
        <p:nvSpPr>
          <p:cNvPr id="237" name="Google Shape;237;p32"/>
          <p:cNvSpPr txBox="1"/>
          <p:nvPr/>
        </p:nvSpPr>
        <p:spPr>
          <a:xfrm>
            <a:off x="2281950" y="4649400"/>
            <a:ext cx="1222500" cy="19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4"/>
              </a:rPr>
              <a:t>Source</a:t>
            </a:r>
            <a:endParaRPr/>
          </a:p>
        </p:txBody>
      </p:sp>
      <p:pic>
        <p:nvPicPr>
          <p:cNvPr id="238" name="Google Shape;238;p32"/>
          <p:cNvPicPr preferRelativeResize="0"/>
          <p:nvPr/>
        </p:nvPicPr>
        <p:blipFill>
          <a:blip r:embed="rId5">
            <a:alphaModFix/>
          </a:blip>
          <a:stretch>
            <a:fillRect/>
          </a:stretch>
        </p:blipFill>
        <p:spPr>
          <a:xfrm>
            <a:off x="4640025" y="2780025"/>
            <a:ext cx="2595771" cy="1728050"/>
          </a:xfrm>
          <a:prstGeom prst="rect">
            <a:avLst/>
          </a:prstGeom>
          <a:noFill/>
          <a:ln>
            <a:noFill/>
          </a:ln>
        </p:spPr>
      </p:pic>
      <p:sp>
        <p:nvSpPr>
          <p:cNvPr id="239" name="Google Shape;239;p32"/>
          <p:cNvSpPr txBox="1"/>
          <p:nvPr/>
        </p:nvSpPr>
        <p:spPr>
          <a:xfrm>
            <a:off x="5444413" y="4649400"/>
            <a:ext cx="987000" cy="23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6"/>
              </a:rPr>
              <a:t>Source</a:t>
            </a:r>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3"/>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rgbClr val="D8D8D8"/>
              </a:buClr>
              <a:buFont typeface="Montserrat"/>
              <a:buNone/>
            </a:pPr>
            <a:endParaRPr sz="1700" b="1">
              <a:solidFill>
                <a:srgbClr val="BFBFBF"/>
              </a:solidFill>
              <a:latin typeface="Proxima Nova"/>
              <a:ea typeface="Proxima Nova"/>
              <a:cs typeface="Proxima Nova"/>
              <a:sym typeface="Proxima Nova"/>
            </a:endParaRPr>
          </a:p>
        </p:txBody>
      </p:sp>
      <p:sp>
        <p:nvSpPr>
          <p:cNvPr id="245" name="Google Shape;245;p33"/>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WHAT IS DECENTRALIZATION?</a:t>
            </a:r>
            <a:endParaRPr sz="2700" b="1">
              <a:latin typeface="Montserrat"/>
              <a:ea typeface="Montserrat"/>
              <a:cs typeface="Montserrat"/>
              <a:sym typeface="Montserrat"/>
            </a:endParaRPr>
          </a:p>
        </p:txBody>
      </p:sp>
      <p:sp>
        <p:nvSpPr>
          <p:cNvPr id="246" name="Google Shape;246;p33"/>
          <p:cNvSpPr txBox="1"/>
          <p:nvPr/>
        </p:nvSpPr>
        <p:spPr>
          <a:xfrm>
            <a:off x="1097058" y="661106"/>
            <a:ext cx="4382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rgbClr val="D8D8D8"/>
              </a:buClr>
              <a:buFont typeface="Montserrat"/>
              <a:buNone/>
            </a:pPr>
            <a:r>
              <a:rPr lang="en" sz="1700" b="1">
                <a:latin typeface="Proxima Nova"/>
                <a:ea typeface="Proxima Nova"/>
                <a:cs typeface="Proxima Nova"/>
                <a:sym typeface="Proxima Nova"/>
              </a:rPr>
              <a:t>EXAMPLES</a:t>
            </a:r>
            <a:endParaRPr sz="1700" b="1">
              <a:latin typeface="Proxima Nova"/>
              <a:ea typeface="Proxima Nova"/>
              <a:cs typeface="Proxima Nova"/>
              <a:sym typeface="Proxima Nova"/>
            </a:endParaRPr>
          </a:p>
        </p:txBody>
      </p:sp>
      <p:sp>
        <p:nvSpPr>
          <p:cNvPr id="247" name="Google Shape;247;p33"/>
          <p:cNvSpPr txBox="1"/>
          <p:nvPr/>
        </p:nvSpPr>
        <p:spPr>
          <a:xfrm>
            <a:off x="600213" y="1233984"/>
            <a:ext cx="6375000" cy="3123600"/>
          </a:xfrm>
          <a:prstGeom prst="rect">
            <a:avLst/>
          </a:prstGeom>
          <a:noFill/>
          <a:ln>
            <a:noFill/>
          </a:ln>
        </p:spPr>
        <p:txBody>
          <a:bodyPr spcFirstLastPara="1" wrap="square" lIns="34300" tIns="34300" rIns="34300" bIns="34300" anchor="t" anchorCtr="0">
            <a:noAutofit/>
          </a:bodyPr>
          <a:lstStyle/>
          <a:p>
            <a:pPr marL="520700" lvl="1" indent="-203200">
              <a:lnSpc>
                <a:spcPct val="115000"/>
              </a:lnSpc>
              <a:buSzPts val="1800"/>
              <a:buFont typeface="Proxima Nova"/>
              <a:buChar char="○"/>
            </a:pPr>
            <a:r>
              <a:rPr lang="tr-TR" sz="1800" dirty="0" smtClean="0">
                <a:latin typeface="Proxima Nova"/>
                <a:ea typeface="Proxima Nova"/>
                <a:cs typeface="Proxima Nova"/>
                <a:sym typeface="Proxima Nova"/>
              </a:rPr>
              <a:t>Veri </a:t>
            </a:r>
            <a:r>
              <a:rPr lang="tr-TR" sz="1800" dirty="0">
                <a:latin typeface="Proxima Nova"/>
                <a:ea typeface="Proxima Nova"/>
                <a:cs typeface="Proxima Nova"/>
                <a:sym typeface="Proxima Nova"/>
              </a:rPr>
              <a:t>depolama, doğrulama, sistemin durumuyla ilgili kararların herkese devredilmesini ve dağıtılmasını içerir</a:t>
            </a:r>
            <a:r>
              <a:rPr lang="tr-TR" sz="1800" dirty="0" smtClean="0">
                <a:latin typeface="Proxima Nova"/>
                <a:ea typeface="Proxima Nova"/>
                <a:cs typeface="Proxima Nova"/>
                <a:sym typeface="Proxima Nova"/>
              </a:rPr>
              <a:t>.</a:t>
            </a:r>
          </a:p>
          <a:p>
            <a:pPr marL="520700" marR="0" lvl="1" indent="-203200" algn="l" rtl="0">
              <a:lnSpc>
                <a:spcPct val="115000"/>
              </a:lnSpc>
              <a:spcBef>
                <a:spcPts val="0"/>
              </a:spcBef>
              <a:spcAft>
                <a:spcPts val="0"/>
              </a:spcAft>
              <a:buSzPts val="1800"/>
              <a:buFont typeface="Proxima Nova"/>
              <a:buChar char="○"/>
            </a:pPr>
            <a:r>
              <a:rPr lang="en" sz="1800" dirty="0" smtClean="0">
                <a:latin typeface="Proxima Nova"/>
                <a:ea typeface="Proxima Nova"/>
                <a:cs typeface="Proxima Nova"/>
                <a:sym typeface="Proxima Nova"/>
              </a:rPr>
              <a:t>Nasıl</a:t>
            </a:r>
            <a:r>
              <a:rPr lang="en" sz="1800" dirty="0">
                <a:latin typeface="Proxima Nova"/>
                <a:ea typeface="Proxima Nova"/>
                <a:cs typeface="Proxima Nova"/>
                <a:sym typeface="Proxima Nova"/>
              </a:rPr>
              <a:t>?</a:t>
            </a:r>
            <a:endParaRPr sz="1800" dirty="0">
              <a:latin typeface="Proxima Nova"/>
              <a:ea typeface="Proxima Nova"/>
              <a:cs typeface="Proxima Nova"/>
              <a:sym typeface="Proxima Nova"/>
            </a:endParaRPr>
          </a:p>
          <a:p>
            <a:pPr marL="685800" marR="0" lvl="2" indent="-203200" algn="l" rtl="0">
              <a:lnSpc>
                <a:spcPct val="115000"/>
              </a:lnSpc>
              <a:spcBef>
                <a:spcPts val="0"/>
              </a:spcBef>
              <a:spcAft>
                <a:spcPts val="0"/>
              </a:spcAft>
              <a:buSzPts val="1800"/>
              <a:buFont typeface="Proxima Nova"/>
              <a:buChar char="■"/>
            </a:pPr>
            <a:r>
              <a:rPr lang="en" sz="1800" dirty="0">
                <a:latin typeface="Proxima Nova"/>
                <a:ea typeface="Proxima Nova"/>
                <a:cs typeface="Proxima Nova"/>
                <a:sym typeface="Proxima Nova"/>
              </a:rPr>
              <a:t>Consensus </a:t>
            </a:r>
            <a:r>
              <a:rPr lang="en" sz="1800" dirty="0" smtClean="0">
                <a:latin typeface="Proxima Nova"/>
                <a:ea typeface="Proxima Nova"/>
                <a:cs typeface="Proxima Nova"/>
                <a:sym typeface="Proxima Nova"/>
              </a:rPr>
              <a:t>Mekanizması</a:t>
            </a:r>
            <a:r>
              <a:rPr lang="tr-TR" sz="1800" dirty="0" smtClean="0">
                <a:latin typeface="Proxima Nova"/>
                <a:ea typeface="Proxima Nova"/>
                <a:cs typeface="Proxima Nova"/>
                <a:sym typeface="Proxima Nova"/>
              </a:rPr>
              <a:t> (Topluluk temelli)</a:t>
            </a:r>
            <a:endParaRPr sz="1800" dirty="0">
              <a:latin typeface="Proxima Nova"/>
              <a:ea typeface="Proxima Nova"/>
              <a:cs typeface="Proxima Nova"/>
              <a:sym typeface="Proxima Nova"/>
            </a:endParaRPr>
          </a:p>
          <a:p>
            <a:pPr marL="685800" marR="0" lvl="2" indent="-203200" algn="l" rtl="0">
              <a:lnSpc>
                <a:spcPct val="115000"/>
              </a:lnSpc>
              <a:spcBef>
                <a:spcPts val="0"/>
              </a:spcBef>
              <a:spcAft>
                <a:spcPts val="0"/>
              </a:spcAft>
              <a:buSzPts val="1800"/>
              <a:buFont typeface="Proxima Nova"/>
              <a:buChar char="■"/>
            </a:pPr>
            <a:r>
              <a:rPr lang="en" sz="1800" dirty="0">
                <a:latin typeface="Proxima Nova"/>
                <a:ea typeface="Proxima Nova"/>
                <a:cs typeface="Proxima Nova"/>
                <a:sym typeface="Proxima Nova"/>
              </a:rPr>
              <a:t>Dağıtık kayıt cüzdanı </a:t>
            </a:r>
            <a:endParaRPr sz="1800" dirty="0">
              <a:latin typeface="Proxima Nova"/>
              <a:ea typeface="Proxima Nova"/>
              <a:cs typeface="Proxima Nova"/>
              <a:sym typeface="Proxima Nova"/>
            </a:endParaRPr>
          </a:p>
          <a:p>
            <a:pPr marL="685800" marR="0" lvl="2" indent="-203200" algn="l" rtl="0">
              <a:lnSpc>
                <a:spcPct val="115000"/>
              </a:lnSpc>
              <a:spcBef>
                <a:spcPts val="0"/>
              </a:spcBef>
              <a:spcAft>
                <a:spcPts val="0"/>
              </a:spcAft>
              <a:buSzPts val="1800"/>
              <a:buFont typeface="Proxima Nova"/>
              <a:buChar char="■"/>
            </a:pPr>
            <a:r>
              <a:rPr lang="en" sz="1800" dirty="0" smtClean="0">
                <a:latin typeface="Proxima Nova"/>
                <a:ea typeface="Proxima Nova"/>
                <a:cs typeface="Proxima Nova"/>
                <a:sym typeface="Proxima Nova"/>
              </a:rPr>
              <a:t>Değiştirilemez</a:t>
            </a:r>
            <a:endParaRPr lang="tr-TR" sz="1800" dirty="0" smtClean="0">
              <a:latin typeface="Proxima Nova"/>
              <a:ea typeface="Proxima Nova"/>
              <a:cs typeface="Proxima Nova"/>
              <a:sym typeface="Proxima Nova"/>
            </a:endParaRPr>
          </a:p>
          <a:p>
            <a:pPr marL="685800" lvl="2" indent="-203200">
              <a:lnSpc>
                <a:spcPct val="115000"/>
              </a:lnSpc>
              <a:buSzPts val="1800"/>
              <a:buFont typeface="Proxima Nova"/>
              <a:buChar char="■"/>
            </a:pPr>
            <a:r>
              <a:rPr lang="tr-TR" sz="1800" dirty="0" smtClean="0">
                <a:latin typeface="Proxima Nova"/>
                <a:ea typeface="Proxima Nova"/>
                <a:cs typeface="Proxima Nova"/>
                <a:sym typeface="Proxima Nova"/>
              </a:rPr>
              <a:t>Eşler arası ağ (Eşitlik)</a:t>
            </a:r>
            <a:r>
              <a:rPr lang="tr-TR" sz="1800" dirty="0">
                <a:latin typeface="Proxima Nova"/>
                <a:ea typeface="Proxima Nova"/>
                <a:cs typeface="Proxima Nova"/>
                <a:sym typeface="Proxima Nova"/>
              </a:rPr>
              <a:t> </a:t>
            </a:r>
            <a:endParaRPr lang="tr-TR" sz="1800" dirty="0" smtClean="0">
              <a:latin typeface="Proxima Nova"/>
              <a:ea typeface="Proxima Nova"/>
              <a:cs typeface="Proxima Nova"/>
              <a:sym typeface="Proxima Nova"/>
            </a:endParaRPr>
          </a:p>
          <a:p>
            <a:pPr marL="685800" lvl="2" indent="-203200">
              <a:lnSpc>
                <a:spcPct val="115000"/>
              </a:lnSpc>
              <a:buSzPts val="1800"/>
              <a:buFont typeface="Proxima Nova"/>
              <a:buChar char="■"/>
            </a:pPr>
            <a:r>
              <a:rPr lang="tr-TR" sz="1800" dirty="0" smtClean="0">
                <a:latin typeface="Proxima Nova"/>
                <a:ea typeface="Proxima Nova"/>
                <a:cs typeface="Proxima Nova"/>
                <a:sym typeface="Proxima Nova"/>
              </a:rPr>
              <a:t>Sade </a:t>
            </a:r>
            <a:r>
              <a:rPr lang="tr-TR" sz="1800" dirty="0">
                <a:latin typeface="Proxima Nova"/>
                <a:ea typeface="Proxima Nova"/>
                <a:cs typeface="Proxima Nova"/>
                <a:sym typeface="Proxima Nova"/>
              </a:rPr>
              <a:t>bir demokrasi</a:t>
            </a:r>
          </a:p>
          <a:p>
            <a:pPr marL="685800" marR="0" lvl="2" indent="-203200" algn="l" rtl="0">
              <a:lnSpc>
                <a:spcPct val="115000"/>
              </a:lnSpc>
              <a:spcBef>
                <a:spcPts val="0"/>
              </a:spcBef>
              <a:spcAft>
                <a:spcPts val="0"/>
              </a:spcAft>
              <a:buSzPts val="1800"/>
              <a:buFont typeface="Proxima Nova"/>
              <a:buChar char="■"/>
            </a:pPr>
            <a:endParaRPr lang="tr-TR" sz="1800" dirty="0" smtClean="0">
              <a:latin typeface="Proxima Nova"/>
              <a:ea typeface="Proxima Nova"/>
              <a:cs typeface="Proxima Nova"/>
              <a:sym typeface="Proxima Nova"/>
            </a:endParaRPr>
          </a:p>
          <a:p>
            <a:pPr marL="685800" marR="0" lvl="2" indent="-203200" algn="l" rtl="0">
              <a:lnSpc>
                <a:spcPct val="115000"/>
              </a:lnSpc>
              <a:spcBef>
                <a:spcPts val="0"/>
              </a:spcBef>
              <a:spcAft>
                <a:spcPts val="0"/>
              </a:spcAft>
              <a:buSzPts val="1800"/>
              <a:buFont typeface="Proxima Nova"/>
              <a:buChar char="■"/>
            </a:pPr>
            <a:endParaRPr sz="1800" dirty="0">
              <a:latin typeface="Proxima Nova"/>
              <a:ea typeface="Proxima Nova"/>
              <a:cs typeface="Proxima Nova"/>
              <a:sym typeface="Proxima Nova"/>
            </a:endParaRPr>
          </a:p>
          <a:p>
            <a:pPr marL="177800" marR="0" lvl="0" indent="0" algn="l" rtl="0">
              <a:lnSpc>
                <a:spcPct val="115000"/>
              </a:lnSpc>
              <a:spcBef>
                <a:spcPts val="0"/>
              </a:spcBef>
              <a:spcAft>
                <a:spcPts val="0"/>
              </a:spcAft>
              <a:buNone/>
            </a:pPr>
            <a:endParaRPr sz="1800" dirty="0">
              <a:latin typeface="Proxima Nova"/>
              <a:ea typeface="Proxima Nova"/>
              <a:cs typeface="Proxima Nova"/>
              <a:sym typeface="Proxima Nova"/>
            </a:endParaRPr>
          </a:p>
        </p:txBody>
      </p:sp>
      <p:pic>
        <p:nvPicPr>
          <p:cNvPr id="248" name="Google Shape;248;p33"/>
          <p:cNvPicPr preferRelativeResize="0"/>
          <p:nvPr/>
        </p:nvPicPr>
        <p:blipFill>
          <a:blip r:embed="rId3">
            <a:alphaModFix/>
          </a:blip>
          <a:stretch>
            <a:fillRect/>
          </a:stretch>
        </p:blipFill>
        <p:spPr>
          <a:xfrm>
            <a:off x="6975224" y="661100"/>
            <a:ext cx="1664025" cy="1664025"/>
          </a:xfrm>
          <a:prstGeom prst="rect">
            <a:avLst/>
          </a:prstGeom>
          <a:noFill/>
          <a:ln>
            <a:noFill/>
          </a:ln>
        </p:spPr>
      </p:pic>
      <p:pic>
        <p:nvPicPr>
          <p:cNvPr id="249" name="Google Shape;249;p33"/>
          <p:cNvPicPr preferRelativeResize="0"/>
          <p:nvPr/>
        </p:nvPicPr>
        <p:blipFill>
          <a:blip r:embed="rId4">
            <a:alphaModFix/>
          </a:blip>
          <a:stretch>
            <a:fillRect/>
          </a:stretch>
        </p:blipFill>
        <p:spPr>
          <a:xfrm>
            <a:off x="7161222" y="2725410"/>
            <a:ext cx="1478025" cy="1478050"/>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4"/>
          <p:cNvSpPr txBox="1"/>
          <p:nvPr/>
        </p:nvSpPr>
        <p:spPr>
          <a:xfrm>
            <a:off x="234749" y="4554325"/>
            <a:ext cx="25980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 &amp; GLORIA ZHAO</a:t>
            </a:r>
            <a:endParaRPr sz="900">
              <a:solidFill>
                <a:srgbClr val="B7B7B7"/>
              </a:solidFill>
              <a:latin typeface="Proxima Nova"/>
              <a:ea typeface="Proxima Nova"/>
              <a:cs typeface="Proxima Nova"/>
              <a:sym typeface="Proxima Nova"/>
            </a:endParaRPr>
          </a:p>
        </p:txBody>
      </p:sp>
      <p:sp>
        <p:nvSpPr>
          <p:cNvPr id="255" name="Google Shape;255;p34"/>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WHAT IS BITCOIN?</a:t>
            </a:r>
            <a:endParaRPr sz="2700" b="1">
              <a:latin typeface="Montserrat"/>
              <a:ea typeface="Montserrat"/>
              <a:cs typeface="Montserrat"/>
              <a:sym typeface="Montserrat"/>
            </a:endParaRPr>
          </a:p>
        </p:txBody>
      </p:sp>
      <p:sp>
        <p:nvSpPr>
          <p:cNvPr id="256" name="Google Shape;256;p34"/>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BITCOIN’S GENESIS</a:t>
            </a:r>
            <a:endParaRPr sz="1700" b="1">
              <a:solidFill>
                <a:srgbClr val="BFBFBF"/>
              </a:solidFill>
              <a:latin typeface="Proxima Nova"/>
              <a:ea typeface="Proxima Nova"/>
              <a:cs typeface="Proxima Nova"/>
              <a:sym typeface="Proxima Nova"/>
            </a:endParaRPr>
          </a:p>
        </p:txBody>
      </p:sp>
      <p:sp>
        <p:nvSpPr>
          <p:cNvPr id="257" name="Google Shape;257;p34"/>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258" name="Google Shape;258;p34"/>
          <p:cNvSpPr txBox="1"/>
          <p:nvPr/>
        </p:nvSpPr>
        <p:spPr>
          <a:xfrm>
            <a:off x="710075" y="1212050"/>
            <a:ext cx="4630200" cy="3342300"/>
          </a:xfrm>
          <a:prstGeom prst="rect">
            <a:avLst/>
          </a:prstGeom>
          <a:noFill/>
          <a:ln>
            <a:noFill/>
          </a:ln>
        </p:spPr>
        <p:txBody>
          <a:bodyPr spcFirstLastPara="1" wrap="square" lIns="0" tIns="0" rIns="0" bIns="0" anchor="t" anchorCtr="0">
            <a:noAutofit/>
          </a:bodyPr>
          <a:lstStyle/>
          <a:p>
            <a:pPr marL="457200" lvl="0" indent="-330200" algn="l" rtl="0">
              <a:lnSpc>
                <a:spcPct val="115000"/>
              </a:lnSpc>
              <a:spcBef>
                <a:spcPts val="0"/>
              </a:spcBef>
              <a:spcAft>
                <a:spcPts val="0"/>
              </a:spcAft>
              <a:buClr>
                <a:schemeClr val="dk2"/>
              </a:buClr>
              <a:buSzPts val="1600"/>
              <a:buFont typeface="Proxima Nova"/>
              <a:buChar char="●"/>
            </a:pPr>
            <a:r>
              <a:rPr lang="en" sz="1600">
                <a:solidFill>
                  <a:schemeClr val="dk2"/>
                </a:solidFill>
                <a:latin typeface="Proxima Nova"/>
                <a:ea typeface="Proxima Nova"/>
                <a:cs typeface="Proxima Nova"/>
                <a:sym typeface="Proxima Nova"/>
              </a:rPr>
              <a:t>Bitcoin, 2008 yılında Satoshi Nakamoto tarafından oluşturulan bir kripto para birimidir.</a:t>
            </a:r>
            <a:endParaRPr sz="1600">
              <a:solidFill>
                <a:schemeClr val="dk2"/>
              </a:solidFill>
              <a:latin typeface="Proxima Nova"/>
              <a:ea typeface="Proxima Nova"/>
              <a:cs typeface="Proxima Nova"/>
              <a:sym typeface="Proxima Nova"/>
            </a:endParaRPr>
          </a:p>
          <a:p>
            <a:pPr marL="457200" lvl="0" indent="-330200" algn="l" rtl="0">
              <a:lnSpc>
                <a:spcPct val="115000"/>
              </a:lnSpc>
              <a:spcBef>
                <a:spcPts val="0"/>
              </a:spcBef>
              <a:spcAft>
                <a:spcPts val="0"/>
              </a:spcAft>
              <a:buClr>
                <a:schemeClr val="dk2"/>
              </a:buClr>
              <a:buSzPts val="1600"/>
              <a:buFont typeface="Proxima Nova"/>
              <a:buChar char="●"/>
            </a:pPr>
            <a:r>
              <a:rPr lang="en" sz="1600">
                <a:solidFill>
                  <a:schemeClr val="dk2"/>
                </a:solidFill>
                <a:latin typeface="Proxima Nova"/>
                <a:ea typeface="Proxima Nova"/>
                <a:cs typeface="Proxima Nova"/>
                <a:sym typeface="Proxima Nova"/>
              </a:rPr>
              <a:t>Cryptocurrency: “bilgisayar bilimi, kriptografi ve ekonomi üzerine kurulu bir para birimi”</a:t>
            </a:r>
            <a:endParaRPr sz="1600">
              <a:solidFill>
                <a:schemeClr val="dk2"/>
              </a:solidFill>
              <a:latin typeface="Proxima Nova"/>
              <a:ea typeface="Proxima Nova"/>
              <a:cs typeface="Proxima Nova"/>
              <a:sym typeface="Proxima Nova"/>
            </a:endParaRPr>
          </a:p>
          <a:p>
            <a:pPr marL="457200" lvl="0" indent="0" algn="l" rtl="0">
              <a:lnSpc>
                <a:spcPct val="115000"/>
              </a:lnSpc>
              <a:spcBef>
                <a:spcPts val="1000"/>
              </a:spcBef>
              <a:spcAft>
                <a:spcPts val="0"/>
              </a:spcAft>
              <a:buNone/>
            </a:pPr>
            <a:r>
              <a:rPr lang="en" sz="1600">
                <a:solidFill>
                  <a:schemeClr val="dk2"/>
                </a:solidFill>
                <a:latin typeface="Proxima Nova"/>
                <a:ea typeface="Proxima Nova"/>
                <a:cs typeface="Proxima Nova"/>
                <a:sym typeface="Proxima Nova"/>
              </a:rPr>
              <a:t>Neden önemli: </a:t>
            </a:r>
            <a:r>
              <a:rPr lang="en" sz="1600">
                <a:solidFill>
                  <a:schemeClr val="dk2"/>
                </a:solidFill>
                <a:highlight>
                  <a:srgbClr val="FFFF00"/>
                </a:highlight>
                <a:latin typeface="Proxima Nova"/>
                <a:ea typeface="Proxima Nova"/>
                <a:cs typeface="Proxima Nova"/>
                <a:sym typeface="Proxima Nova"/>
              </a:rPr>
              <a:t>tamamen dijital ve herhangi bir merkezi kuruluş tarafından kontrol edilmiyor</a:t>
            </a:r>
            <a:endParaRPr sz="1600">
              <a:solidFill>
                <a:schemeClr val="dk2"/>
              </a:solidFill>
              <a:highlight>
                <a:srgbClr val="FFFF00"/>
              </a:highlight>
              <a:latin typeface="Proxima Nova"/>
              <a:ea typeface="Proxima Nova"/>
              <a:cs typeface="Proxima Nova"/>
              <a:sym typeface="Proxima Nova"/>
            </a:endParaRPr>
          </a:p>
          <a:p>
            <a:pPr marL="457200" lvl="0" indent="-330200" algn="l" rtl="0">
              <a:lnSpc>
                <a:spcPct val="115000"/>
              </a:lnSpc>
              <a:spcBef>
                <a:spcPts val="1000"/>
              </a:spcBef>
              <a:spcAft>
                <a:spcPts val="0"/>
              </a:spcAft>
              <a:buClr>
                <a:schemeClr val="dk2"/>
              </a:buClr>
              <a:buSzPts val="1600"/>
              <a:buFont typeface="Proxima Nova"/>
              <a:buChar char="●"/>
            </a:pPr>
            <a:r>
              <a:rPr lang="en" sz="1600">
                <a:solidFill>
                  <a:schemeClr val="dk2"/>
                </a:solidFill>
                <a:latin typeface="Proxima Nova"/>
                <a:ea typeface="Proxima Nova"/>
                <a:cs typeface="Proxima Nova"/>
                <a:sym typeface="Proxima Nova"/>
              </a:rPr>
              <a:t>İdeoloji, kriptografi kullanarak gizlilik ve kendi kendini yönetme için özgürlükçü bir mücadele olan </a:t>
            </a:r>
            <a:r>
              <a:rPr lang="en" sz="1600" b="1">
                <a:solidFill>
                  <a:schemeClr val="dk2"/>
                </a:solidFill>
                <a:latin typeface="Proxima Nova"/>
                <a:ea typeface="Proxima Nova"/>
                <a:cs typeface="Proxima Nova"/>
                <a:sym typeface="Proxima Nova"/>
              </a:rPr>
              <a:t>Cypherpunk</a:t>
            </a:r>
            <a:r>
              <a:rPr lang="en" sz="1600">
                <a:solidFill>
                  <a:schemeClr val="dk2"/>
                </a:solidFill>
                <a:latin typeface="Proxima Nova"/>
                <a:ea typeface="Proxima Nova"/>
                <a:cs typeface="Proxima Nova"/>
                <a:sym typeface="Proxima Nova"/>
              </a:rPr>
              <a:t> hareketinden kaynaklanır.</a:t>
            </a:r>
            <a:endParaRPr sz="1600">
              <a:solidFill>
                <a:schemeClr val="dk2"/>
              </a:solidFill>
              <a:latin typeface="Proxima Nova"/>
              <a:ea typeface="Proxima Nova"/>
              <a:cs typeface="Proxima Nova"/>
              <a:sym typeface="Proxima Nova"/>
            </a:endParaRPr>
          </a:p>
          <a:p>
            <a:pPr marL="457200" lvl="0" indent="-330200" algn="l" rtl="0">
              <a:lnSpc>
                <a:spcPct val="115000"/>
              </a:lnSpc>
              <a:spcBef>
                <a:spcPts val="0"/>
              </a:spcBef>
              <a:spcAft>
                <a:spcPts val="0"/>
              </a:spcAft>
              <a:buClr>
                <a:schemeClr val="dk2"/>
              </a:buClr>
              <a:buSzPts val="1600"/>
              <a:buFont typeface="Proxima Nova"/>
              <a:buChar char="●"/>
            </a:pPr>
            <a:r>
              <a:rPr lang="en" sz="1600">
                <a:solidFill>
                  <a:schemeClr val="dk2"/>
                </a:solidFill>
                <a:latin typeface="Proxima Nova"/>
                <a:ea typeface="Proxima Nova"/>
                <a:cs typeface="Proxima Nova"/>
                <a:sym typeface="Proxima Nova"/>
              </a:rPr>
              <a:t>Blockchain olarak bilinen veri yapısının orijinal kullanımı</a:t>
            </a:r>
            <a:endParaRPr sz="1600">
              <a:solidFill>
                <a:schemeClr val="dk2"/>
              </a:solidFill>
              <a:latin typeface="Proxima Nova"/>
              <a:ea typeface="Proxima Nova"/>
              <a:cs typeface="Proxima Nova"/>
              <a:sym typeface="Proxima Nova"/>
            </a:endParaRPr>
          </a:p>
        </p:txBody>
      </p:sp>
      <p:pic>
        <p:nvPicPr>
          <p:cNvPr id="259" name="Google Shape;259;p34"/>
          <p:cNvPicPr preferRelativeResize="0"/>
          <p:nvPr/>
        </p:nvPicPr>
        <p:blipFill>
          <a:blip r:embed="rId3">
            <a:alphaModFix/>
          </a:blip>
          <a:stretch>
            <a:fillRect/>
          </a:stretch>
        </p:blipFill>
        <p:spPr>
          <a:xfrm>
            <a:off x="5477900" y="837400"/>
            <a:ext cx="3468712" cy="3468712"/>
          </a:xfrm>
          <a:prstGeom prst="rect">
            <a:avLst/>
          </a:prstGeom>
          <a:noFill/>
          <a:ln>
            <a:noFill/>
          </a:ln>
        </p:spPr>
      </p:pic>
      <p:pic>
        <p:nvPicPr>
          <p:cNvPr id="260" name="Google Shape;260;p34"/>
          <p:cNvPicPr preferRelativeResize="0"/>
          <p:nvPr/>
        </p:nvPicPr>
        <p:blipFill>
          <a:blip r:embed="rId4">
            <a:alphaModFix/>
          </a:blip>
          <a:stretch>
            <a:fillRect/>
          </a:stretch>
        </p:blipFill>
        <p:spPr>
          <a:xfrm>
            <a:off x="8099550" y="1111200"/>
            <a:ext cx="728825" cy="728825"/>
          </a:xfrm>
          <a:prstGeom prst="rect">
            <a:avLst/>
          </a:prstGeom>
          <a:noFill/>
          <a:ln>
            <a:noFill/>
          </a:ln>
        </p:spPr>
      </p:pic>
      <p:sp>
        <p:nvSpPr>
          <p:cNvPr id="261" name="Google Shape;261;p34"/>
          <p:cNvSpPr txBox="1"/>
          <p:nvPr/>
        </p:nvSpPr>
        <p:spPr>
          <a:xfrm>
            <a:off x="7138825" y="3749575"/>
            <a:ext cx="1359900" cy="28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highlight>
                  <a:srgbClr val="FFFFFF"/>
                </a:highlight>
              </a:rPr>
              <a:t>a peer-to-peer cash system?</a:t>
            </a:r>
            <a:endParaRPr>
              <a:highlight>
                <a:srgbClr val="FFFFFF"/>
              </a:highligh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5"/>
          <p:cNvSpPr txBox="1"/>
          <p:nvPr/>
        </p:nvSpPr>
        <p:spPr>
          <a:xfrm>
            <a:off x="234749" y="4554325"/>
            <a:ext cx="23121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 &amp; GLORIA ZHAO</a:t>
            </a:r>
            <a:endParaRPr sz="900">
              <a:solidFill>
                <a:srgbClr val="B7B7B7"/>
              </a:solidFill>
              <a:latin typeface="Proxima Nova"/>
              <a:ea typeface="Proxima Nova"/>
              <a:cs typeface="Proxima Nova"/>
              <a:sym typeface="Proxima Nova"/>
            </a:endParaRPr>
          </a:p>
        </p:txBody>
      </p:sp>
      <p:sp>
        <p:nvSpPr>
          <p:cNvPr id="267" name="Google Shape;267;p35"/>
          <p:cNvSpPr txBox="1"/>
          <p:nvPr/>
        </p:nvSpPr>
        <p:spPr>
          <a:xfrm>
            <a:off x="741925" y="4169050"/>
            <a:ext cx="7660200" cy="433500"/>
          </a:xfrm>
          <a:prstGeom prst="rect">
            <a:avLst/>
          </a:prstGeom>
          <a:noFill/>
          <a:ln>
            <a:noFill/>
          </a:ln>
        </p:spPr>
        <p:txBody>
          <a:bodyPr spcFirstLastPara="1" wrap="square" lIns="0" tIns="0" rIns="0" bIns="0" anchor="t" anchorCtr="0">
            <a:noAutofit/>
          </a:bodyPr>
          <a:lstStyle/>
          <a:p>
            <a:pPr marL="0" lvl="0" indent="0" algn="ctr" rtl="0">
              <a:lnSpc>
                <a:spcPct val="125000"/>
              </a:lnSpc>
              <a:spcBef>
                <a:spcPts val="0"/>
              </a:spcBef>
              <a:spcAft>
                <a:spcPts val="0"/>
              </a:spcAft>
              <a:buNone/>
            </a:pPr>
            <a:r>
              <a:rPr lang="en" sz="1500" b="1">
                <a:solidFill>
                  <a:srgbClr val="4E4E4E"/>
                </a:solidFill>
                <a:latin typeface="Proxima Nova"/>
                <a:ea typeface="Proxima Nova"/>
                <a:cs typeface="Proxima Nova"/>
                <a:sym typeface="Proxima Nova"/>
              </a:rPr>
              <a:t>Bir bankanın yaptığı her şeyi yapan merkezi olmayan bir sistemi nasıl yaparız?</a:t>
            </a:r>
            <a:endParaRPr sz="1500" b="1">
              <a:solidFill>
                <a:srgbClr val="4E4E4E"/>
              </a:solidFill>
              <a:latin typeface="Proxima Nova"/>
              <a:ea typeface="Proxima Nova"/>
              <a:cs typeface="Proxima Nova"/>
              <a:sym typeface="Proxima Nova"/>
            </a:endParaRPr>
          </a:p>
        </p:txBody>
      </p:sp>
      <p:sp>
        <p:nvSpPr>
          <p:cNvPr id="268" name="Google Shape;268;p35"/>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BANKALAR</a:t>
            </a:r>
            <a:endParaRPr sz="2700" b="1">
              <a:latin typeface="Montserrat"/>
              <a:ea typeface="Montserrat"/>
              <a:cs typeface="Montserrat"/>
              <a:sym typeface="Montserrat"/>
            </a:endParaRPr>
          </a:p>
        </p:txBody>
      </p:sp>
      <p:sp>
        <p:nvSpPr>
          <p:cNvPr id="269" name="Google Shape;269;p35"/>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270" name="Google Shape;270;p35"/>
          <p:cNvSpPr txBox="1"/>
          <p:nvPr/>
        </p:nvSpPr>
        <p:spPr>
          <a:xfrm>
            <a:off x="6878963" y="2881550"/>
            <a:ext cx="2109600" cy="1224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2"/>
              </a:buClr>
              <a:buSzPts val="1100"/>
              <a:buFont typeface="Arial"/>
              <a:buNone/>
            </a:pPr>
            <a:r>
              <a:rPr lang="en" b="1">
                <a:latin typeface="Proxima Nova"/>
                <a:ea typeface="Proxima Nova"/>
                <a:cs typeface="Proxima Nova"/>
                <a:sym typeface="Proxima Nova"/>
              </a:rPr>
              <a:t>Güven</a:t>
            </a:r>
            <a:endParaRPr b="1">
              <a:latin typeface="Proxima Nova"/>
              <a:ea typeface="Proxima Nova"/>
              <a:cs typeface="Proxima Nova"/>
              <a:sym typeface="Proxima Nova"/>
            </a:endParaRPr>
          </a:p>
          <a:p>
            <a:pPr marL="0" lvl="0" indent="0" algn="ctr" rtl="0">
              <a:lnSpc>
                <a:spcPct val="100000"/>
              </a:lnSpc>
              <a:spcBef>
                <a:spcPts val="0"/>
              </a:spcBef>
              <a:spcAft>
                <a:spcPts val="0"/>
              </a:spcAft>
              <a:buClr>
                <a:schemeClr val="dk2"/>
              </a:buClr>
              <a:buSzPts val="1100"/>
              <a:buFont typeface="Arial"/>
              <a:buNone/>
            </a:pPr>
            <a:r>
              <a:rPr lang="en">
                <a:latin typeface="Proxima Nova"/>
                <a:ea typeface="Proxima Nova"/>
                <a:cs typeface="Proxima Nova"/>
                <a:sym typeface="Proxima Nova"/>
              </a:rPr>
              <a:t>Devlet tarafından doğrulanmış yetkililer</a:t>
            </a:r>
            <a:endParaRPr>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a:p>
            <a:pPr marL="0" lvl="0" indent="0" algn="ctr" rtl="0">
              <a:lnSpc>
                <a:spcPct val="100000"/>
              </a:lnSpc>
              <a:spcBef>
                <a:spcPts val="0"/>
              </a:spcBef>
              <a:spcAft>
                <a:spcPts val="0"/>
              </a:spcAft>
              <a:buNone/>
            </a:pPr>
            <a:endParaRPr>
              <a:latin typeface="Proxima Nova"/>
              <a:ea typeface="Proxima Nova"/>
              <a:cs typeface="Proxima Nova"/>
              <a:sym typeface="Proxima Nova"/>
            </a:endParaRPr>
          </a:p>
          <a:p>
            <a:pPr marL="0" lvl="0" indent="0" algn="ctr" rtl="0">
              <a:lnSpc>
                <a:spcPct val="100000"/>
              </a:lnSpc>
              <a:spcBef>
                <a:spcPts val="0"/>
              </a:spcBef>
              <a:spcAft>
                <a:spcPts val="0"/>
              </a:spcAft>
              <a:buNone/>
            </a:pPr>
            <a:endParaRPr>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p:txBody>
      </p:sp>
      <p:sp>
        <p:nvSpPr>
          <p:cNvPr id="271" name="Google Shape;271;p35"/>
          <p:cNvSpPr txBox="1"/>
          <p:nvPr/>
        </p:nvSpPr>
        <p:spPr>
          <a:xfrm>
            <a:off x="506638" y="2842550"/>
            <a:ext cx="2312100" cy="1224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latin typeface="Proxima Nova"/>
                <a:ea typeface="Proxima Nova"/>
                <a:cs typeface="Proxima Nova"/>
                <a:sym typeface="Proxima Nova"/>
              </a:rPr>
              <a:t>Kimlik yönetimi</a:t>
            </a:r>
            <a:endParaRPr b="1">
              <a:latin typeface="Proxima Nova"/>
              <a:ea typeface="Proxima Nova"/>
              <a:cs typeface="Proxima Nova"/>
              <a:sym typeface="Proxima Nova"/>
            </a:endParaRPr>
          </a:p>
          <a:p>
            <a:pPr marL="0" lvl="0" indent="0" algn="ctr" rtl="0">
              <a:lnSpc>
                <a:spcPct val="100000"/>
              </a:lnSpc>
              <a:spcBef>
                <a:spcPts val="0"/>
              </a:spcBef>
              <a:spcAft>
                <a:spcPts val="0"/>
              </a:spcAft>
              <a:buClr>
                <a:schemeClr val="dk2"/>
              </a:buClr>
              <a:buSzPts val="1100"/>
              <a:buFont typeface="Arial"/>
              <a:buNone/>
            </a:pPr>
            <a:r>
              <a:rPr lang="en" b="1">
                <a:latin typeface="Proxima Nova"/>
                <a:ea typeface="Proxima Nova"/>
                <a:cs typeface="Proxima Nova"/>
                <a:sym typeface="Proxima Nova"/>
              </a:rPr>
              <a:t> (</a:t>
            </a:r>
            <a:r>
              <a:rPr lang="en" b="1">
                <a:solidFill>
                  <a:schemeClr val="dk2"/>
                </a:solidFill>
                <a:latin typeface="Proxima Nova"/>
                <a:ea typeface="Proxima Nova"/>
                <a:cs typeface="Proxima Nova"/>
                <a:sym typeface="Proxima Nova"/>
              </a:rPr>
              <a:t>Identity Management</a:t>
            </a:r>
            <a:r>
              <a:rPr lang="en" b="1">
                <a:latin typeface="Proxima Nova"/>
                <a:ea typeface="Proxima Nova"/>
                <a:cs typeface="Proxima Nova"/>
                <a:sym typeface="Proxima Nova"/>
              </a:rPr>
              <a:t>)</a:t>
            </a:r>
            <a:endParaRPr b="1">
              <a:latin typeface="Proxima Nova"/>
              <a:ea typeface="Proxima Nova"/>
              <a:cs typeface="Proxima Nova"/>
              <a:sym typeface="Proxima Nova"/>
            </a:endParaRPr>
          </a:p>
          <a:p>
            <a:pPr marL="0" lvl="0" indent="0" algn="ctr" rtl="0">
              <a:lnSpc>
                <a:spcPct val="100000"/>
              </a:lnSpc>
              <a:spcBef>
                <a:spcPts val="0"/>
              </a:spcBef>
              <a:spcAft>
                <a:spcPts val="0"/>
              </a:spcAft>
              <a:buClr>
                <a:schemeClr val="dk2"/>
              </a:buClr>
              <a:buSzPts val="1100"/>
              <a:buFont typeface="Arial"/>
              <a:buNone/>
            </a:pPr>
            <a:r>
              <a:rPr lang="en">
                <a:latin typeface="Proxima Nova"/>
                <a:ea typeface="Proxima Nova"/>
                <a:cs typeface="Proxima Nova"/>
                <a:sym typeface="Proxima Nova"/>
              </a:rPr>
              <a:t>Kişisel bilgileriniz ve hesap bakiyeleriniz için depolama</a:t>
            </a:r>
            <a:endParaRPr>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p:txBody>
      </p:sp>
      <p:sp>
        <p:nvSpPr>
          <p:cNvPr id="272" name="Google Shape;272;p35"/>
          <p:cNvSpPr txBox="1"/>
          <p:nvPr/>
        </p:nvSpPr>
        <p:spPr>
          <a:xfrm>
            <a:off x="2759075" y="2881550"/>
            <a:ext cx="2156100" cy="895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latin typeface="Proxima Nova"/>
                <a:ea typeface="Proxima Nova"/>
                <a:cs typeface="Proxima Nova"/>
                <a:sym typeface="Proxima Nova"/>
              </a:rPr>
              <a:t>İşlemler (Transactions)</a:t>
            </a:r>
            <a:endParaRPr b="1">
              <a:latin typeface="Proxima Nova"/>
              <a:ea typeface="Proxima Nova"/>
              <a:cs typeface="Proxima Nova"/>
              <a:sym typeface="Proxima Nova"/>
            </a:endParaRPr>
          </a:p>
          <a:p>
            <a:pPr marL="0" lvl="0" indent="0" algn="ctr" rtl="0">
              <a:lnSpc>
                <a:spcPct val="100000"/>
              </a:lnSpc>
              <a:spcBef>
                <a:spcPts val="0"/>
              </a:spcBef>
              <a:spcAft>
                <a:spcPts val="0"/>
              </a:spcAft>
              <a:buNone/>
            </a:pPr>
            <a:r>
              <a:rPr lang="en">
                <a:latin typeface="Proxima Nova"/>
                <a:ea typeface="Proxima Nova"/>
                <a:cs typeface="Proxima Nova"/>
                <a:sym typeface="Proxima Nova"/>
              </a:rPr>
              <a:t>Para Transferi ve Para Çekme</a:t>
            </a:r>
            <a:endParaRPr/>
          </a:p>
        </p:txBody>
      </p:sp>
      <p:sp>
        <p:nvSpPr>
          <p:cNvPr id="273" name="Google Shape;273;p35"/>
          <p:cNvSpPr txBox="1"/>
          <p:nvPr/>
        </p:nvSpPr>
        <p:spPr>
          <a:xfrm>
            <a:off x="4779313" y="2881550"/>
            <a:ext cx="2156100" cy="1160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2"/>
              </a:buClr>
              <a:buSzPts val="1100"/>
              <a:buFont typeface="Arial"/>
              <a:buNone/>
            </a:pPr>
            <a:r>
              <a:rPr lang="en" b="1">
                <a:latin typeface="Proxima Nova"/>
                <a:ea typeface="Proxima Nova"/>
                <a:cs typeface="Proxima Nova"/>
                <a:sym typeface="Proxima Nova"/>
              </a:rPr>
              <a:t>Kayıt yönetimi</a:t>
            </a:r>
            <a:endParaRPr b="1">
              <a:latin typeface="Proxima Nova"/>
              <a:ea typeface="Proxima Nova"/>
              <a:cs typeface="Proxima Nova"/>
              <a:sym typeface="Proxima Nova"/>
            </a:endParaRPr>
          </a:p>
          <a:p>
            <a:pPr marL="0" lvl="0" indent="0" algn="ctr" rtl="0">
              <a:lnSpc>
                <a:spcPct val="100000"/>
              </a:lnSpc>
              <a:spcBef>
                <a:spcPts val="0"/>
              </a:spcBef>
              <a:spcAft>
                <a:spcPts val="0"/>
              </a:spcAft>
              <a:buClr>
                <a:schemeClr val="dk2"/>
              </a:buClr>
              <a:buSzPts val="1100"/>
              <a:buFont typeface="Arial"/>
              <a:buNone/>
            </a:pPr>
            <a:r>
              <a:rPr lang="en">
                <a:latin typeface="Proxima Nova"/>
                <a:ea typeface="Proxima Nova"/>
                <a:cs typeface="Proxima Nova"/>
                <a:sym typeface="Proxima Nova"/>
              </a:rPr>
              <a:t>Özellikle denetimler için hesap geçmişini izleme</a:t>
            </a:r>
            <a:endParaRPr>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p:txBody>
      </p:sp>
      <p:pic>
        <p:nvPicPr>
          <p:cNvPr id="274" name="Google Shape;274;p35"/>
          <p:cNvPicPr preferRelativeResize="0"/>
          <p:nvPr/>
        </p:nvPicPr>
        <p:blipFill>
          <a:blip r:embed="rId3">
            <a:alphaModFix/>
          </a:blip>
          <a:stretch>
            <a:fillRect/>
          </a:stretch>
        </p:blipFill>
        <p:spPr>
          <a:xfrm>
            <a:off x="3273033" y="1037300"/>
            <a:ext cx="2293897" cy="1742650"/>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6"/>
          <p:cNvSpPr txBox="1"/>
          <p:nvPr/>
        </p:nvSpPr>
        <p:spPr>
          <a:xfrm>
            <a:off x="234749" y="4554325"/>
            <a:ext cx="23121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 &amp; GLORIA ZHAO</a:t>
            </a:r>
            <a:endParaRPr sz="900">
              <a:solidFill>
                <a:srgbClr val="B7B7B7"/>
              </a:solidFill>
              <a:latin typeface="Proxima Nova"/>
              <a:ea typeface="Proxima Nova"/>
              <a:cs typeface="Proxima Nova"/>
              <a:sym typeface="Proxima Nova"/>
            </a:endParaRPr>
          </a:p>
        </p:txBody>
      </p:sp>
      <p:sp>
        <p:nvSpPr>
          <p:cNvPr id="280" name="Google Shape;280;p36"/>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CURRENCY</a:t>
            </a:r>
            <a:endParaRPr sz="2700" b="1">
              <a:latin typeface="Montserrat"/>
              <a:ea typeface="Montserrat"/>
              <a:cs typeface="Montserrat"/>
              <a:sym typeface="Montserrat"/>
            </a:endParaRPr>
          </a:p>
        </p:txBody>
      </p:sp>
      <p:sp>
        <p:nvSpPr>
          <p:cNvPr id="281" name="Google Shape;281;p36"/>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BITCOIN COMPONENTS</a:t>
            </a:r>
            <a:endParaRPr sz="1700" b="1">
              <a:solidFill>
                <a:srgbClr val="BFBFBF"/>
              </a:solidFill>
              <a:latin typeface="Proxima Nova"/>
              <a:ea typeface="Proxima Nova"/>
              <a:cs typeface="Proxima Nova"/>
              <a:sym typeface="Proxima Nova"/>
            </a:endParaRPr>
          </a:p>
        </p:txBody>
      </p:sp>
      <p:sp>
        <p:nvSpPr>
          <p:cNvPr id="282" name="Google Shape;282;p36"/>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283" name="Google Shape;283;p36"/>
          <p:cNvSpPr txBox="1"/>
          <p:nvPr/>
        </p:nvSpPr>
        <p:spPr>
          <a:xfrm>
            <a:off x="6545675" y="2828275"/>
            <a:ext cx="2109600" cy="1224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2"/>
              </a:buClr>
              <a:buSzPts val="1100"/>
              <a:buFont typeface="Arial"/>
              <a:buNone/>
            </a:pPr>
            <a:r>
              <a:rPr lang="en" b="1">
                <a:latin typeface="Proxima Nova"/>
                <a:ea typeface="Proxima Nova"/>
                <a:cs typeface="Proxima Nova"/>
                <a:sym typeface="Proxima Nova"/>
              </a:rPr>
              <a:t>Güvensiz Konsensüs</a:t>
            </a:r>
            <a:endParaRPr b="1">
              <a:latin typeface="Proxima Nova"/>
              <a:ea typeface="Proxima Nova"/>
              <a:cs typeface="Proxima Nova"/>
              <a:sym typeface="Proxima Nova"/>
            </a:endParaRPr>
          </a:p>
          <a:p>
            <a:pPr marL="0" lvl="0" indent="0" algn="ctr" rtl="0">
              <a:lnSpc>
                <a:spcPct val="100000"/>
              </a:lnSpc>
              <a:spcBef>
                <a:spcPts val="0"/>
              </a:spcBef>
              <a:spcAft>
                <a:spcPts val="0"/>
              </a:spcAft>
              <a:buClr>
                <a:schemeClr val="dk2"/>
              </a:buClr>
              <a:buSzPts val="1100"/>
              <a:buFont typeface="Arial"/>
              <a:buNone/>
            </a:pPr>
            <a:r>
              <a:rPr lang="en">
                <a:latin typeface="Proxima Nova"/>
                <a:ea typeface="Proxima Nova"/>
                <a:cs typeface="Proxima Nova"/>
                <a:sym typeface="Proxima Nova"/>
              </a:rPr>
              <a:t>Topluluk hedeflerinin kişisel teşviklerle uyumlu hale getirilmesi</a:t>
            </a:r>
            <a:endParaRPr>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a:p>
            <a:pPr marL="0" lvl="0" indent="0" algn="ctr" rtl="0">
              <a:lnSpc>
                <a:spcPct val="100000"/>
              </a:lnSpc>
              <a:spcBef>
                <a:spcPts val="0"/>
              </a:spcBef>
              <a:spcAft>
                <a:spcPts val="0"/>
              </a:spcAft>
              <a:buNone/>
            </a:pPr>
            <a:endParaRPr>
              <a:latin typeface="Proxima Nova"/>
              <a:ea typeface="Proxima Nova"/>
              <a:cs typeface="Proxima Nova"/>
              <a:sym typeface="Proxima Nova"/>
            </a:endParaRPr>
          </a:p>
          <a:p>
            <a:pPr marL="0" lvl="0" indent="0" algn="ctr" rtl="0">
              <a:lnSpc>
                <a:spcPct val="100000"/>
              </a:lnSpc>
              <a:spcBef>
                <a:spcPts val="0"/>
              </a:spcBef>
              <a:spcAft>
                <a:spcPts val="0"/>
              </a:spcAft>
              <a:buNone/>
            </a:pPr>
            <a:endParaRPr>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p:txBody>
      </p:sp>
      <p:sp>
        <p:nvSpPr>
          <p:cNvPr id="284" name="Google Shape;284;p36"/>
          <p:cNvSpPr txBox="1"/>
          <p:nvPr/>
        </p:nvSpPr>
        <p:spPr>
          <a:xfrm>
            <a:off x="173350" y="2789275"/>
            <a:ext cx="2312100" cy="1224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2"/>
              </a:buClr>
              <a:buSzPts val="1100"/>
              <a:buFont typeface="Arial"/>
              <a:buNone/>
            </a:pPr>
            <a:r>
              <a:rPr lang="en" b="1">
                <a:latin typeface="Proxima Nova"/>
                <a:ea typeface="Proxima Nova"/>
                <a:cs typeface="Proxima Nova"/>
                <a:sym typeface="Proxima Nova"/>
              </a:rPr>
              <a:t>Kimlik yönetimi</a:t>
            </a:r>
            <a:endParaRPr b="1">
              <a:latin typeface="Proxima Nova"/>
              <a:ea typeface="Proxima Nova"/>
              <a:cs typeface="Proxima Nova"/>
              <a:sym typeface="Proxima Nova"/>
            </a:endParaRPr>
          </a:p>
          <a:p>
            <a:pPr marL="0" lvl="0" indent="0" algn="ctr" rtl="0">
              <a:lnSpc>
                <a:spcPct val="100000"/>
              </a:lnSpc>
              <a:spcBef>
                <a:spcPts val="0"/>
              </a:spcBef>
              <a:spcAft>
                <a:spcPts val="0"/>
              </a:spcAft>
              <a:buClr>
                <a:schemeClr val="dk2"/>
              </a:buClr>
              <a:buSzPts val="1100"/>
              <a:buFont typeface="Arial"/>
              <a:buNone/>
            </a:pPr>
            <a:r>
              <a:rPr lang="en">
                <a:latin typeface="Proxima Nova"/>
                <a:ea typeface="Proxima Nova"/>
                <a:cs typeface="Proxima Nova"/>
                <a:sym typeface="Proxima Nova"/>
              </a:rPr>
              <a:t>Bitcoine sahip, gönderebilen ve alabilen adresler/hesaplar</a:t>
            </a:r>
            <a:endParaRPr>
              <a:latin typeface="Proxima Nova"/>
              <a:ea typeface="Proxima Nova"/>
              <a:cs typeface="Proxima Nova"/>
              <a:sym typeface="Proxima Nova"/>
            </a:endParaRPr>
          </a:p>
          <a:p>
            <a:pPr marL="0" lvl="0" indent="0" algn="ctr" rtl="0">
              <a:lnSpc>
                <a:spcPct val="100000"/>
              </a:lnSpc>
              <a:spcBef>
                <a:spcPts val="0"/>
              </a:spcBef>
              <a:spcAft>
                <a:spcPts val="0"/>
              </a:spcAft>
              <a:buNone/>
            </a:pPr>
            <a:endParaRPr b="1">
              <a:latin typeface="Proxima Nova"/>
              <a:ea typeface="Proxima Nova"/>
              <a:cs typeface="Proxima Nova"/>
              <a:sym typeface="Proxima Nova"/>
            </a:endParaRPr>
          </a:p>
        </p:txBody>
      </p:sp>
      <p:sp>
        <p:nvSpPr>
          <p:cNvPr id="285" name="Google Shape;285;p36"/>
          <p:cNvSpPr txBox="1"/>
          <p:nvPr/>
        </p:nvSpPr>
        <p:spPr>
          <a:xfrm>
            <a:off x="2425788" y="2828275"/>
            <a:ext cx="2156100" cy="895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latin typeface="Proxima Nova"/>
                <a:ea typeface="Proxima Nova"/>
                <a:cs typeface="Proxima Nova"/>
                <a:sym typeface="Proxima Nova"/>
              </a:rPr>
              <a:t>İşlemler</a:t>
            </a:r>
            <a:endParaRPr b="1">
              <a:latin typeface="Proxima Nova"/>
              <a:ea typeface="Proxima Nova"/>
              <a:cs typeface="Proxima Nova"/>
              <a:sym typeface="Proxima Nova"/>
            </a:endParaRPr>
          </a:p>
          <a:p>
            <a:pPr marL="0" lvl="0" indent="0" algn="ctr" rtl="0">
              <a:lnSpc>
                <a:spcPct val="100000"/>
              </a:lnSpc>
              <a:spcBef>
                <a:spcPts val="0"/>
              </a:spcBef>
              <a:spcAft>
                <a:spcPts val="0"/>
              </a:spcAft>
              <a:buNone/>
            </a:pPr>
            <a:r>
              <a:rPr lang="en">
                <a:latin typeface="Proxima Nova"/>
                <a:ea typeface="Proxima Nova"/>
                <a:cs typeface="Proxima Nova"/>
                <a:sym typeface="Proxima Nova"/>
              </a:rPr>
              <a:t>Güvenli bitcoin gönderme ve alma yeteneği</a:t>
            </a:r>
            <a:endParaRPr/>
          </a:p>
        </p:txBody>
      </p:sp>
      <p:sp>
        <p:nvSpPr>
          <p:cNvPr id="286" name="Google Shape;286;p36"/>
          <p:cNvSpPr txBox="1"/>
          <p:nvPr/>
        </p:nvSpPr>
        <p:spPr>
          <a:xfrm>
            <a:off x="4446025" y="2828275"/>
            <a:ext cx="2156100" cy="1160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b="1">
                <a:latin typeface="Proxima Nova"/>
                <a:ea typeface="Proxima Nova"/>
                <a:cs typeface="Proxima Nova"/>
                <a:sym typeface="Proxima Nova"/>
              </a:rPr>
              <a:t>Distributed Ledger</a:t>
            </a:r>
            <a:endParaRPr b="1">
              <a:latin typeface="Proxima Nova"/>
              <a:ea typeface="Proxima Nova"/>
              <a:cs typeface="Proxima Nova"/>
              <a:sym typeface="Proxima Nova"/>
            </a:endParaRPr>
          </a:p>
          <a:p>
            <a:pPr marL="0" lvl="0" indent="0" algn="ctr" rtl="0">
              <a:lnSpc>
                <a:spcPct val="100000"/>
              </a:lnSpc>
              <a:spcBef>
                <a:spcPts val="0"/>
              </a:spcBef>
              <a:spcAft>
                <a:spcPts val="0"/>
              </a:spcAft>
              <a:buNone/>
            </a:pPr>
            <a:r>
              <a:rPr lang="en">
                <a:latin typeface="Proxima Nova"/>
                <a:ea typeface="Proxima Nova"/>
                <a:cs typeface="Proxima Nova"/>
                <a:sym typeface="Proxima Nova"/>
              </a:rPr>
              <a:t>Ağ genelinde bitcoin transferlerinin kayıtları</a:t>
            </a:r>
            <a:endParaRPr/>
          </a:p>
        </p:txBody>
      </p:sp>
      <p:pic>
        <p:nvPicPr>
          <p:cNvPr id="287" name="Google Shape;287;p36" descr="Image result for identity icon"/>
          <p:cNvPicPr preferRelativeResize="0"/>
          <p:nvPr/>
        </p:nvPicPr>
        <p:blipFill>
          <a:blip r:embed="rId3">
            <a:alphaModFix/>
          </a:blip>
          <a:stretch>
            <a:fillRect/>
          </a:stretch>
        </p:blipFill>
        <p:spPr>
          <a:xfrm>
            <a:off x="800775" y="1786575"/>
            <a:ext cx="1057250" cy="1041700"/>
          </a:xfrm>
          <a:prstGeom prst="rect">
            <a:avLst/>
          </a:prstGeom>
          <a:noFill/>
          <a:ln>
            <a:noFill/>
          </a:ln>
        </p:spPr>
      </p:pic>
      <p:pic>
        <p:nvPicPr>
          <p:cNvPr id="288" name="Google Shape;288;p36" descr="Image result for bitcoin transaction icon"/>
          <p:cNvPicPr preferRelativeResize="0"/>
          <p:nvPr/>
        </p:nvPicPr>
        <p:blipFill>
          <a:blip r:embed="rId4">
            <a:alphaModFix/>
          </a:blip>
          <a:stretch>
            <a:fillRect/>
          </a:stretch>
        </p:blipFill>
        <p:spPr>
          <a:xfrm>
            <a:off x="3006687" y="1747575"/>
            <a:ext cx="994344" cy="1041700"/>
          </a:xfrm>
          <a:prstGeom prst="rect">
            <a:avLst/>
          </a:prstGeom>
          <a:noFill/>
          <a:ln>
            <a:noFill/>
          </a:ln>
        </p:spPr>
      </p:pic>
      <p:pic>
        <p:nvPicPr>
          <p:cNvPr id="289" name="Google Shape;289;p36" descr="Image result for distributed ledger icon"/>
          <p:cNvPicPr preferRelativeResize="0"/>
          <p:nvPr/>
        </p:nvPicPr>
        <p:blipFill>
          <a:blip r:embed="rId5">
            <a:alphaModFix/>
          </a:blip>
          <a:stretch>
            <a:fillRect/>
          </a:stretch>
        </p:blipFill>
        <p:spPr>
          <a:xfrm>
            <a:off x="4995450" y="1737182"/>
            <a:ext cx="1057250" cy="1052093"/>
          </a:xfrm>
          <a:prstGeom prst="rect">
            <a:avLst/>
          </a:prstGeom>
          <a:noFill/>
          <a:ln>
            <a:noFill/>
          </a:ln>
        </p:spPr>
      </p:pic>
      <p:pic>
        <p:nvPicPr>
          <p:cNvPr id="290" name="Google Shape;290;p36" descr="Image result for mining axe icon"/>
          <p:cNvPicPr preferRelativeResize="0"/>
          <p:nvPr/>
        </p:nvPicPr>
        <p:blipFill>
          <a:blip r:embed="rId6">
            <a:alphaModFix/>
          </a:blip>
          <a:stretch>
            <a:fillRect/>
          </a:stretch>
        </p:blipFill>
        <p:spPr>
          <a:xfrm>
            <a:off x="7047128" y="1742375"/>
            <a:ext cx="1080984" cy="1052100"/>
          </a:xfrm>
          <a:prstGeom prst="rect">
            <a:avLst/>
          </a:prstGeom>
          <a:noFill/>
          <a:ln>
            <a:no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grpSp>
        <p:nvGrpSpPr>
          <p:cNvPr id="295" name="Google Shape;295;p37"/>
          <p:cNvGrpSpPr/>
          <p:nvPr/>
        </p:nvGrpSpPr>
        <p:grpSpPr>
          <a:xfrm>
            <a:off x="2073574" y="1540926"/>
            <a:ext cx="4650188" cy="2061848"/>
            <a:chOff x="9035140" y="4117650"/>
            <a:chExt cx="5441362" cy="2413212"/>
          </a:xfrm>
        </p:grpSpPr>
        <p:sp>
          <p:nvSpPr>
            <p:cNvPr id="296" name="Google Shape;296;p37"/>
            <p:cNvSpPr txBox="1"/>
            <p:nvPr/>
          </p:nvSpPr>
          <p:spPr>
            <a:xfrm>
              <a:off x="10339172" y="4690040"/>
              <a:ext cx="3744000" cy="1507800"/>
            </a:xfrm>
            <a:prstGeom prst="rect">
              <a:avLst/>
            </a:prstGeom>
            <a:no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chemeClr val="dk2"/>
                </a:buClr>
                <a:buFont typeface="Montserrat"/>
                <a:buNone/>
              </a:pPr>
              <a:r>
                <a:rPr lang="en" sz="4100" b="1">
                  <a:solidFill>
                    <a:schemeClr val="dk2"/>
                  </a:solidFill>
                  <a:latin typeface="Montserrat"/>
                  <a:ea typeface="Montserrat"/>
                  <a:cs typeface="Montserrat"/>
                  <a:sym typeface="Montserrat"/>
                </a:rPr>
                <a:t>IDENTITY</a:t>
              </a:r>
              <a:endParaRPr sz="4100" b="1">
                <a:solidFill>
                  <a:schemeClr val="dk2"/>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2"/>
                </a:buClr>
                <a:buFont typeface="Montserrat"/>
                <a:buNone/>
              </a:pPr>
              <a:r>
                <a:rPr lang="en" sz="4100" b="1">
                  <a:solidFill>
                    <a:schemeClr val="dk2"/>
                  </a:solidFill>
                  <a:latin typeface="Montserrat"/>
                  <a:ea typeface="Montserrat"/>
                  <a:cs typeface="Montserrat"/>
                  <a:sym typeface="Montserrat"/>
                </a:rPr>
                <a:t>(KİMLİK)</a:t>
              </a:r>
              <a:endParaRPr sz="4100" b="1">
                <a:solidFill>
                  <a:schemeClr val="dk2"/>
                </a:solidFill>
                <a:latin typeface="Montserrat"/>
                <a:ea typeface="Montserrat"/>
                <a:cs typeface="Montserrat"/>
                <a:sym typeface="Montserrat"/>
              </a:endParaRPr>
            </a:p>
          </p:txBody>
        </p:sp>
        <p:sp>
          <p:nvSpPr>
            <p:cNvPr id="297" name="Google Shape;297;p37"/>
            <p:cNvSpPr txBox="1"/>
            <p:nvPr/>
          </p:nvSpPr>
          <p:spPr>
            <a:xfrm>
              <a:off x="9035140" y="4117650"/>
              <a:ext cx="1215600" cy="2067000"/>
            </a:xfrm>
            <a:prstGeom prst="rect">
              <a:avLst/>
            </a:prstGeom>
            <a:noFill/>
            <a:ln>
              <a:noFill/>
            </a:ln>
          </p:spPr>
          <p:txBody>
            <a:bodyPr spcFirstLastPara="1" wrap="square" lIns="34300" tIns="17150" rIns="34300" bIns="17150" anchor="t" anchorCtr="0">
              <a:noAutofit/>
            </a:bodyPr>
            <a:lstStyle/>
            <a:p>
              <a:pPr marL="0" marR="0" lvl="0" indent="0" algn="r" rtl="0">
                <a:lnSpc>
                  <a:spcPct val="100000"/>
                </a:lnSpc>
                <a:spcBef>
                  <a:spcPts val="0"/>
                </a:spcBef>
                <a:spcAft>
                  <a:spcPts val="0"/>
                </a:spcAft>
                <a:buClr>
                  <a:srgbClr val="D8D8D8"/>
                </a:buClr>
                <a:buFont typeface="Montserrat"/>
                <a:buNone/>
              </a:pPr>
              <a:r>
                <a:rPr lang="en" sz="11300" b="1">
                  <a:solidFill>
                    <a:srgbClr val="D8D8D8"/>
                  </a:solidFill>
                  <a:latin typeface="Montserrat"/>
                  <a:ea typeface="Montserrat"/>
                  <a:cs typeface="Montserrat"/>
                  <a:sym typeface="Montserrat"/>
                </a:rPr>
                <a:t>2</a:t>
              </a:r>
              <a:endParaRPr sz="500"/>
            </a:p>
          </p:txBody>
        </p:sp>
        <p:cxnSp>
          <p:nvCxnSpPr>
            <p:cNvPr id="298" name="Google Shape;298;p37"/>
            <p:cNvCxnSpPr/>
            <p:nvPr/>
          </p:nvCxnSpPr>
          <p:spPr>
            <a:xfrm rot="10800000">
              <a:off x="9923400" y="4117650"/>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299" name="Google Shape;299;p37"/>
            <p:cNvCxnSpPr/>
            <p:nvPr/>
          </p:nvCxnSpPr>
          <p:spPr>
            <a:xfrm>
              <a:off x="9923385" y="6197862"/>
              <a:ext cx="0" cy="333000"/>
            </a:xfrm>
            <a:prstGeom prst="straightConnector1">
              <a:avLst/>
            </a:prstGeom>
            <a:noFill/>
            <a:ln w="28575" cap="flat" cmpd="sng">
              <a:solidFill>
                <a:schemeClr val="accent1"/>
              </a:solidFill>
              <a:prstDash val="solid"/>
              <a:miter lim="8000"/>
              <a:headEnd type="none" w="sm" len="sm"/>
              <a:tailEnd type="none" w="sm" len="sm"/>
            </a:ln>
          </p:spPr>
        </p:cxnSp>
        <p:cxnSp>
          <p:nvCxnSpPr>
            <p:cNvPr id="300" name="Google Shape;300;p37"/>
            <p:cNvCxnSpPr/>
            <p:nvPr/>
          </p:nvCxnSpPr>
          <p:spPr>
            <a:xfrm rot="10800000">
              <a:off x="9923400" y="6523464"/>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301" name="Google Shape;301;p37"/>
            <p:cNvCxnSpPr/>
            <p:nvPr/>
          </p:nvCxnSpPr>
          <p:spPr>
            <a:xfrm>
              <a:off x="14476502" y="4117650"/>
              <a:ext cx="0" cy="2405700"/>
            </a:xfrm>
            <a:prstGeom prst="straightConnector1">
              <a:avLst/>
            </a:prstGeom>
            <a:noFill/>
            <a:ln w="28575" cap="flat" cmpd="sng">
              <a:solidFill>
                <a:schemeClr val="accent1"/>
              </a:solidFill>
              <a:prstDash val="solid"/>
              <a:miter lim="8000"/>
              <a:headEnd type="none" w="sm" len="sm"/>
              <a:tailEnd type="none" w="sm" len="sm"/>
            </a:ln>
          </p:spPr>
        </p:cxnSp>
        <p:cxnSp>
          <p:nvCxnSpPr>
            <p:cNvPr id="302" name="Google Shape;302;p37"/>
            <p:cNvCxnSpPr/>
            <p:nvPr/>
          </p:nvCxnSpPr>
          <p:spPr>
            <a:xfrm>
              <a:off x="9923385" y="4117650"/>
              <a:ext cx="0" cy="333000"/>
            </a:xfrm>
            <a:prstGeom prst="straightConnector1">
              <a:avLst/>
            </a:prstGeom>
            <a:noFill/>
            <a:ln w="28575" cap="flat" cmpd="sng">
              <a:solidFill>
                <a:schemeClr val="accent1"/>
              </a:solidFill>
              <a:prstDash val="solid"/>
              <a:miter lim="8000"/>
              <a:headEnd type="none" w="sm" len="sm"/>
              <a:tailEnd type="none" w="sm" len="sm"/>
            </a:ln>
          </p:spPr>
        </p:cxnSp>
      </p:grpSp>
      <p:sp>
        <p:nvSpPr>
          <p:cNvPr id="303" name="Google Shape;303;p37"/>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8"/>
          <p:cNvSpPr txBox="1">
            <a:spLocks noGrp="1"/>
          </p:cNvSpPr>
          <p:nvPr>
            <p:ph type="body" idx="1"/>
          </p:nvPr>
        </p:nvSpPr>
        <p:spPr>
          <a:xfrm>
            <a:off x="921437" y="1096641"/>
            <a:ext cx="7301100" cy="3437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900">
                <a:latin typeface="Proxima Nova"/>
                <a:ea typeface="Proxima Nova"/>
                <a:cs typeface="Proxima Nova"/>
                <a:sym typeface="Proxima Nova"/>
              </a:rPr>
              <a:t>“Para birimleri bağlamında kimliğin rolü nedir?”</a:t>
            </a:r>
            <a:endParaRPr sz="3900">
              <a:solidFill>
                <a:srgbClr val="FFD966"/>
              </a:solidFill>
              <a:latin typeface="Proxima Nova"/>
              <a:ea typeface="Proxima Nova"/>
              <a:cs typeface="Proxima Nova"/>
              <a:sym typeface="Proxima Nova"/>
            </a:endParaRPr>
          </a:p>
        </p:txBody>
      </p:sp>
      <p:sp>
        <p:nvSpPr>
          <p:cNvPr id="309" name="Google Shape;309;p38"/>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310" name="Google Shape;310;p38"/>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IDENTITY</a:t>
            </a:r>
            <a:endParaRPr sz="2700" b="1">
              <a:latin typeface="Montserrat"/>
              <a:ea typeface="Montserrat"/>
              <a:cs typeface="Montserrat"/>
              <a:sym typeface="Montserrat"/>
            </a:endParaRPr>
          </a:p>
        </p:txBody>
      </p:sp>
      <p:sp>
        <p:nvSpPr>
          <p:cNvPr id="311" name="Google Shape;311;p38"/>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IDENTITY IN BITCOIN</a:t>
            </a:r>
            <a:endParaRPr sz="1700" b="1">
              <a:solidFill>
                <a:srgbClr val="BFBFBF"/>
              </a:solidFill>
              <a:latin typeface="Proxima Nova"/>
              <a:ea typeface="Proxima Nova"/>
              <a:cs typeface="Proxima Nova"/>
              <a:sym typeface="Proxima Nova"/>
            </a:endParaRPr>
          </a:p>
        </p:txBody>
      </p:sp>
      <p:sp>
        <p:nvSpPr>
          <p:cNvPr id="312" name="Google Shape;312;p38"/>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9"/>
          <p:cNvSpPr txBox="1">
            <a:spLocks noGrp="1"/>
          </p:cNvSpPr>
          <p:nvPr>
            <p:ph type="body" idx="1"/>
          </p:nvPr>
        </p:nvSpPr>
        <p:spPr>
          <a:xfrm>
            <a:off x="921437" y="1096641"/>
            <a:ext cx="7301100" cy="3437700"/>
          </a:xfrm>
          <a:prstGeom prst="rect">
            <a:avLst/>
          </a:prstGeom>
          <a:noFill/>
          <a:ln>
            <a:noFill/>
          </a:ln>
        </p:spPr>
        <p:txBody>
          <a:bodyPr spcFirstLastPara="1" wrap="square" lIns="91425" tIns="91425" rIns="91425" bIns="91425" anchor="ctr" anchorCtr="0">
            <a:noAutofit/>
          </a:bodyPr>
          <a:lstStyle/>
          <a:p>
            <a:pPr marL="457200" marR="0" lvl="0" indent="-374650" algn="l" rtl="0">
              <a:lnSpc>
                <a:spcPct val="100000"/>
              </a:lnSpc>
              <a:spcBef>
                <a:spcPts val="0"/>
              </a:spcBef>
              <a:spcAft>
                <a:spcPts val="0"/>
              </a:spcAft>
              <a:buSzPts val="2300"/>
              <a:buFont typeface="Proxima Nova"/>
              <a:buChar char="●"/>
            </a:pPr>
            <a:r>
              <a:rPr lang="en" sz="2300">
                <a:latin typeface="Proxima Nova"/>
                <a:ea typeface="Proxima Nova"/>
                <a:cs typeface="Proxima Nova"/>
                <a:sym typeface="Proxima Nova"/>
              </a:rPr>
              <a:t>Para birimleri bağlamında kimliğin rolü nedir?</a:t>
            </a:r>
            <a:endParaRPr sz="2300">
              <a:latin typeface="Proxima Nova"/>
              <a:ea typeface="Proxima Nova"/>
              <a:cs typeface="Proxima Nova"/>
              <a:sym typeface="Proxima Nova"/>
            </a:endParaRPr>
          </a:p>
          <a:p>
            <a:pPr marL="0" marR="0" lvl="0" indent="457200" algn="l" rtl="0">
              <a:lnSpc>
                <a:spcPct val="100000"/>
              </a:lnSpc>
              <a:spcBef>
                <a:spcPts val="0"/>
              </a:spcBef>
              <a:spcAft>
                <a:spcPts val="0"/>
              </a:spcAft>
              <a:buClr>
                <a:schemeClr val="dk2"/>
              </a:buClr>
              <a:buSzPts val="1100"/>
              <a:buFont typeface="Arial"/>
              <a:buNone/>
            </a:pPr>
            <a:r>
              <a:rPr lang="en" sz="2300">
                <a:latin typeface="Proxima Nova"/>
                <a:ea typeface="Proxima Nova"/>
                <a:cs typeface="Proxima Nova"/>
                <a:sym typeface="Proxima Nova"/>
              </a:rPr>
              <a:t>para almak</a:t>
            </a:r>
            <a:endParaRPr sz="2300">
              <a:latin typeface="Proxima Nova"/>
              <a:ea typeface="Proxima Nova"/>
              <a:cs typeface="Proxima Nova"/>
              <a:sym typeface="Proxima Nova"/>
            </a:endParaRPr>
          </a:p>
          <a:p>
            <a:pPr marL="0" marR="0" lvl="0" indent="457200" algn="l" rtl="0">
              <a:lnSpc>
                <a:spcPct val="100000"/>
              </a:lnSpc>
              <a:spcBef>
                <a:spcPts val="0"/>
              </a:spcBef>
              <a:spcAft>
                <a:spcPts val="0"/>
              </a:spcAft>
              <a:buClr>
                <a:schemeClr val="dk2"/>
              </a:buClr>
              <a:buSzPts val="1100"/>
              <a:buFont typeface="Arial"/>
              <a:buNone/>
            </a:pPr>
            <a:r>
              <a:rPr lang="en" sz="2300">
                <a:latin typeface="Proxima Nova"/>
                <a:ea typeface="Proxima Nova"/>
                <a:cs typeface="Proxima Nova"/>
                <a:sym typeface="Proxima Nova"/>
              </a:rPr>
              <a:t>Para talep etmek/harcamak</a:t>
            </a:r>
            <a:endParaRPr sz="2300">
              <a:latin typeface="Proxima Nova"/>
              <a:ea typeface="Proxima Nova"/>
              <a:cs typeface="Proxima Nova"/>
              <a:sym typeface="Proxima Nova"/>
            </a:endParaRPr>
          </a:p>
          <a:p>
            <a:pPr marL="0" marR="0" lvl="0" indent="457200" algn="l" rtl="0">
              <a:lnSpc>
                <a:spcPct val="100000"/>
              </a:lnSpc>
              <a:spcBef>
                <a:spcPts val="0"/>
              </a:spcBef>
              <a:spcAft>
                <a:spcPts val="0"/>
              </a:spcAft>
              <a:buClr>
                <a:schemeClr val="dk2"/>
              </a:buClr>
              <a:buSzPts val="1100"/>
              <a:buFont typeface="Arial"/>
              <a:buNone/>
            </a:pPr>
            <a:r>
              <a:rPr lang="en" sz="2300">
                <a:latin typeface="Proxima Nova"/>
                <a:ea typeface="Proxima Nova"/>
                <a:cs typeface="Proxima Nova"/>
                <a:sym typeface="Proxima Nova"/>
              </a:rPr>
              <a:t>Suçlamak</a:t>
            </a:r>
            <a:endParaRPr sz="2300">
              <a:latin typeface="Proxima Nova"/>
              <a:ea typeface="Proxima Nova"/>
              <a:cs typeface="Proxima Nova"/>
              <a:sym typeface="Proxima Nova"/>
            </a:endParaRPr>
          </a:p>
          <a:p>
            <a:pPr marL="457200" marR="0" lvl="0" indent="-374650" algn="l" rtl="0">
              <a:lnSpc>
                <a:spcPct val="100000"/>
              </a:lnSpc>
              <a:spcBef>
                <a:spcPts val="0"/>
              </a:spcBef>
              <a:spcAft>
                <a:spcPts val="0"/>
              </a:spcAft>
              <a:buSzPts val="2300"/>
              <a:buFont typeface="Proxima Nova"/>
              <a:buChar char="●"/>
            </a:pPr>
            <a:r>
              <a:rPr lang="en" sz="2300">
                <a:latin typeface="Proxima Nova"/>
                <a:ea typeface="Proxima Nova"/>
                <a:cs typeface="Proxima Nova"/>
                <a:sym typeface="Proxima Nova"/>
              </a:rPr>
              <a:t>Günlük yaşamda kimlik:</a:t>
            </a:r>
            <a:endParaRPr sz="2300">
              <a:latin typeface="Proxima Nova"/>
              <a:ea typeface="Proxima Nova"/>
              <a:cs typeface="Proxima Nova"/>
              <a:sym typeface="Proxima Nova"/>
            </a:endParaRPr>
          </a:p>
          <a:p>
            <a:pPr marL="0" marR="0" lvl="0" indent="457200" algn="l" rtl="0">
              <a:lnSpc>
                <a:spcPct val="100000"/>
              </a:lnSpc>
              <a:spcBef>
                <a:spcPts val="0"/>
              </a:spcBef>
              <a:spcAft>
                <a:spcPts val="0"/>
              </a:spcAft>
              <a:buClr>
                <a:schemeClr val="dk2"/>
              </a:buClr>
              <a:buSzPts val="1100"/>
              <a:buFont typeface="Arial"/>
              <a:buNone/>
            </a:pPr>
            <a:r>
              <a:rPr lang="en" sz="2300">
                <a:latin typeface="Proxima Nova"/>
                <a:ea typeface="Proxima Nova"/>
                <a:cs typeface="Proxima Nova"/>
                <a:sym typeface="Proxima Nova"/>
              </a:rPr>
              <a:t>E-postaların </a:t>
            </a:r>
            <a:r>
              <a:rPr lang="en" sz="2300">
                <a:highlight>
                  <a:schemeClr val="accent2"/>
                </a:highlight>
                <a:latin typeface="Proxima Nova"/>
                <a:ea typeface="Proxima Nova"/>
                <a:cs typeface="Proxima Nova"/>
                <a:sym typeface="Proxima Nova"/>
              </a:rPr>
              <a:t>adları </a:t>
            </a:r>
            <a:r>
              <a:rPr lang="en" sz="2300">
                <a:latin typeface="Proxima Nova"/>
                <a:ea typeface="Proxima Nova"/>
                <a:cs typeface="Proxima Nova"/>
                <a:sym typeface="Proxima Nova"/>
              </a:rPr>
              <a:t>ve </a:t>
            </a:r>
            <a:r>
              <a:rPr lang="en" sz="2300">
                <a:highlight>
                  <a:srgbClr val="00FF00"/>
                </a:highlight>
                <a:latin typeface="Proxima Nova"/>
                <a:ea typeface="Proxima Nova"/>
                <a:cs typeface="Proxima Nova"/>
                <a:sym typeface="Proxima Nova"/>
              </a:rPr>
              <a:t>şifreleri</a:t>
            </a:r>
            <a:r>
              <a:rPr lang="en" sz="2300">
                <a:latin typeface="Proxima Nova"/>
                <a:ea typeface="Proxima Nova"/>
                <a:cs typeface="Proxima Nova"/>
                <a:sym typeface="Proxima Nova"/>
              </a:rPr>
              <a:t> vardır</a:t>
            </a:r>
            <a:endParaRPr sz="2300">
              <a:latin typeface="Proxima Nova"/>
              <a:ea typeface="Proxima Nova"/>
              <a:cs typeface="Proxima Nova"/>
              <a:sym typeface="Proxima Nova"/>
            </a:endParaRPr>
          </a:p>
          <a:p>
            <a:pPr marL="0" marR="0" lvl="0" indent="457200" algn="l" rtl="0">
              <a:lnSpc>
                <a:spcPct val="100000"/>
              </a:lnSpc>
              <a:spcBef>
                <a:spcPts val="0"/>
              </a:spcBef>
              <a:spcAft>
                <a:spcPts val="0"/>
              </a:spcAft>
              <a:buNone/>
            </a:pPr>
            <a:r>
              <a:rPr lang="en" sz="2300">
                <a:latin typeface="Proxima Nova"/>
                <a:ea typeface="Proxima Nova"/>
                <a:cs typeface="Proxima Nova"/>
                <a:sym typeface="Proxima Nova"/>
              </a:rPr>
              <a:t>Bitcoin'in </a:t>
            </a:r>
            <a:r>
              <a:rPr lang="en" sz="2300">
                <a:highlight>
                  <a:schemeClr val="accent2"/>
                </a:highlight>
                <a:latin typeface="Proxima Nova"/>
                <a:ea typeface="Proxima Nova"/>
                <a:cs typeface="Proxima Nova"/>
                <a:sym typeface="Proxima Nova"/>
              </a:rPr>
              <a:t>genel anahtarları (public key)</a:t>
            </a:r>
            <a:r>
              <a:rPr lang="en" sz="2300">
                <a:latin typeface="Proxima Nova"/>
                <a:ea typeface="Proxima Nova"/>
                <a:cs typeface="Proxima Nova"/>
                <a:sym typeface="Proxima Nova"/>
              </a:rPr>
              <a:t> ve </a:t>
            </a:r>
            <a:endParaRPr sz="2300">
              <a:latin typeface="Proxima Nova"/>
              <a:ea typeface="Proxima Nova"/>
              <a:cs typeface="Proxima Nova"/>
              <a:sym typeface="Proxima Nova"/>
            </a:endParaRPr>
          </a:p>
          <a:p>
            <a:pPr marL="0" marR="0" lvl="0" indent="457200" algn="l" rtl="0">
              <a:lnSpc>
                <a:spcPct val="100000"/>
              </a:lnSpc>
              <a:spcBef>
                <a:spcPts val="0"/>
              </a:spcBef>
              <a:spcAft>
                <a:spcPts val="0"/>
              </a:spcAft>
              <a:buClr>
                <a:schemeClr val="dk2"/>
              </a:buClr>
              <a:buSzPts val="1100"/>
              <a:buFont typeface="Arial"/>
              <a:buNone/>
            </a:pPr>
            <a:r>
              <a:rPr lang="en" sz="2300">
                <a:highlight>
                  <a:srgbClr val="00FF00"/>
                </a:highlight>
                <a:latin typeface="Proxima Nova"/>
                <a:ea typeface="Proxima Nova"/>
                <a:cs typeface="Proxima Nova"/>
                <a:sym typeface="Proxima Nova"/>
              </a:rPr>
              <a:t>özel anahtarları (private key) </a:t>
            </a:r>
            <a:r>
              <a:rPr lang="en" sz="2300">
                <a:latin typeface="Proxima Nova"/>
                <a:ea typeface="Proxima Nova"/>
                <a:cs typeface="Proxima Nova"/>
                <a:sym typeface="Proxima Nova"/>
              </a:rPr>
              <a:t>vardır</a:t>
            </a:r>
            <a:endParaRPr sz="2300">
              <a:latin typeface="Proxima Nova"/>
              <a:ea typeface="Proxima Nova"/>
              <a:cs typeface="Proxima Nova"/>
              <a:sym typeface="Proxima Nova"/>
            </a:endParaRPr>
          </a:p>
          <a:p>
            <a:pPr marL="0" marR="0" lvl="0" indent="0" algn="l" rtl="0">
              <a:lnSpc>
                <a:spcPct val="100000"/>
              </a:lnSpc>
              <a:spcBef>
                <a:spcPts val="0"/>
              </a:spcBef>
              <a:spcAft>
                <a:spcPts val="0"/>
              </a:spcAft>
              <a:buNone/>
            </a:pPr>
            <a:endParaRPr sz="2300">
              <a:solidFill>
                <a:srgbClr val="FFD966"/>
              </a:solidFill>
              <a:latin typeface="Proxima Nova"/>
              <a:ea typeface="Proxima Nova"/>
              <a:cs typeface="Proxima Nova"/>
              <a:sym typeface="Proxima Nova"/>
            </a:endParaRPr>
          </a:p>
        </p:txBody>
      </p:sp>
      <p:sp>
        <p:nvSpPr>
          <p:cNvPr id="318" name="Google Shape;318;p39"/>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319" name="Google Shape;319;p39"/>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IDENTITY</a:t>
            </a:r>
            <a:endParaRPr sz="2700" b="1">
              <a:latin typeface="Montserrat"/>
              <a:ea typeface="Montserrat"/>
              <a:cs typeface="Montserrat"/>
              <a:sym typeface="Montserrat"/>
            </a:endParaRPr>
          </a:p>
        </p:txBody>
      </p:sp>
      <p:sp>
        <p:nvSpPr>
          <p:cNvPr id="320" name="Google Shape;320;p39"/>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IDENTITY IN BITCOIN</a:t>
            </a:r>
            <a:endParaRPr sz="1700" b="1">
              <a:solidFill>
                <a:srgbClr val="BFBFBF"/>
              </a:solidFill>
              <a:latin typeface="Proxima Nova"/>
              <a:ea typeface="Proxima Nova"/>
              <a:cs typeface="Proxima Nova"/>
              <a:sym typeface="Proxima Nova"/>
            </a:endParaRPr>
          </a:p>
        </p:txBody>
      </p:sp>
      <p:sp>
        <p:nvSpPr>
          <p:cNvPr id="321" name="Google Shape;321;p39"/>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325"/>
        <p:cNvGrpSpPr/>
        <p:nvPr/>
      </p:nvGrpSpPr>
      <p:grpSpPr>
        <a:xfrm>
          <a:off x="0" y="0"/>
          <a:ext cx="0" cy="0"/>
          <a:chOff x="0" y="0"/>
          <a:chExt cx="0" cy="0"/>
        </a:xfrm>
      </p:grpSpPr>
      <p:sp>
        <p:nvSpPr>
          <p:cNvPr id="326" name="Google Shape;326;p40"/>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
        <p:nvSpPr>
          <p:cNvPr id="327" name="Google Shape;327;p40"/>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IDENTITY</a:t>
            </a:r>
            <a:endParaRPr sz="2700" b="1">
              <a:latin typeface="Montserrat"/>
              <a:ea typeface="Montserrat"/>
              <a:cs typeface="Montserrat"/>
              <a:sym typeface="Montserrat"/>
            </a:endParaRPr>
          </a:p>
        </p:txBody>
      </p:sp>
      <p:sp>
        <p:nvSpPr>
          <p:cNvPr id="328" name="Google Shape;328;p40"/>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TRADITIONAL MODEL</a:t>
            </a:r>
            <a:endParaRPr sz="1700" b="1">
              <a:solidFill>
                <a:srgbClr val="BFBFBF"/>
              </a:solidFill>
              <a:latin typeface="Proxima Nova"/>
              <a:ea typeface="Proxima Nova"/>
              <a:cs typeface="Proxima Nova"/>
              <a:sym typeface="Proxima Nova"/>
            </a:endParaRPr>
          </a:p>
        </p:txBody>
      </p:sp>
      <p:sp>
        <p:nvSpPr>
          <p:cNvPr id="329" name="Google Shape;329;p40"/>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330" name="Google Shape;330;p40"/>
          <p:cNvSpPr txBox="1"/>
          <p:nvPr/>
        </p:nvSpPr>
        <p:spPr>
          <a:xfrm>
            <a:off x="399675" y="1332275"/>
            <a:ext cx="7299600" cy="31179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Font typeface="Proxima Nova"/>
              <a:buChar char="●"/>
            </a:pPr>
            <a:r>
              <a:rPr lang="en" sz="1800">
                <a:latin typeface="Proxima Nova"/>
                <a:ea typeface="Proxima Nova"/>
                <a:cs typeface="Proxima Nova"/>
                <a:sym typeface="Proxima Nova"/>
              </a:rPr>
              <a:t>Kimlik, kişisel bilgilerle onaylanır</a:t>
            </a:r>
            <a:endParaRPr sz="1800">
              <a:latin typeface="Proxima Nova"/>
              <a:ea typeface="Proxima Nova"/>
              <a:cs typeface="Proxima Nova"/>
              <a:sym typeface="Proxima Nova"/>
            </a:endParaRPr>
          </a:p>
          <a:p>
            <a:pPr marL="457200" lvl="0" indent="457200" algn="l" rtl="0">
              <a:lnSpc>
                <a:spcPct val="115000"/>
              </a:lnSpc>
              <a:spcBef>
                <a:spcPts val="1000"/>
              </a:spcBef>
              <a:spcAft>
                <a:spcPts val="0"/>
              </a:spcAft>
              <a:buNone/>
            </a:pPr>
            <a:r>
              <a:rPr lang="en" sz="1800">
                <a:latin typeface="Proxima Nova"/>
                <a:ea typeface="Proxima Nova"/>
                <a:cs typeface="Proxima Nova"/>
                <a:sym typeface="Proxima Nova"/>
              </a:rPr>
              <a:t>Kimlik numarası</a:t>
            </a:r>
            <a:endParaRPr sz="1800">
              <a:latin typeface="Proxima Nova"/>
              <a:ea typeface="Proxima Nova"/>
              <a:cs typeface="Proxima Nova"/>
              <a:sym typeface="Proxima Nova"/>
            </a:endParaRPr>
          </a:p>
          <a:p>
            <a:pPr marL="457200" lvl="0" indent="457200" algn="l" rtl="0">
              <a:lnSpc>
                <a:spcPct val="115000"/>
              </a:lnSpc>
              <a:spcBef>
                <a:spcPts val="1000"/>
              </a:spcBef>
              <a:spcAft>
                <a:spcPts val="0"/>
              </a:spcAft>
              <a:buNone/>
            </a:pPr>
            <a:r>
              <a:rPr lang="en" sz="1800">
                <a:latin typeface="Proxima Nova"/>
                <a:ea typeface="Proxima Nova"/>
                <a:cs typeface="Proxima Nova"/>
                <a:sym typeface="Proxima Nova"/>
              </a:rPr>
              <a:t>İsim</a:t>
            </a:r>
            <a:endParaRPr sz="1800">
              <a:latin typeface="Proxima Nova"/>
              <a:ea typeface="Proxima Nova"/>
              <a:cs typeface="Proxima Nova"/>
              <a:sym typeface="Proxima Nova"/>
            </a:endParaRPr>
          </a:p>
          <a:p>
            <a:pPr marL="457200" lvl="0" indent="457200" algn="l" rtl="0">
              <a:lnSpc>
                <a:spcPct val="115000"/>
              </a:lnSpc>
              <a:spcBef>
                <a:spcPts val="1000"/>
              </a:spcBef>
              <a:spcAft>
                <a:spcPts val="0"/>
              </a:spcAft>
              <a:buNone/>
            </a:pPr>
            <a:r>
              <a:rPr lang="en" sz="1800">
                <a:latin typeface="Proxima Nova"/>
                <a:ea typeface="Proxima Nova"/>
                <a:cs typeface="Proxima Nova"/>
                <a:sym typeface="Proxima Nova"/>
              </a:rPr>
              <a:t>Doğum günü</a:t>
            </a:r>
            <a:endParaRPr sz="1800">
              <a:latin typeface="Proxima Nova"/>
              <a:ea typeface="Proxima Nova"/>
              <a:cs typeface="Proxima Nova"/>
              <a:sym typeface="Proxima Nova"/>
            </a:endParaRPr>
          </a:p>
          <a:p>
            <a:pPr marL="457200" lvl="0" indent="457200" algn="l" rtl="0">
              <a:lnSpc>
                <a:spcPct val="115000"/>
              </a:lnSpc>
              <a:spcBef>
                <a:spcPts val="1000"/>
              </a:spcBef>
              <a:spcAft>
                <a:spcPts val="0"/>
              </a:spcAft>
              <a:buNone/>
            </a:pPr>
            <a:r>
              <a:rPr lang="en" sz="1800">
                <a:latin typeface="Proxima Nova"/>
                <a:ea typeface="Proxima Nova"/>
                <a:cs typeface="Proxima Nova"/>
                <a:sym typeface="Proxima Nova"/>
              </a:rPr>
              <a:t>Adres</a:t>
            </a:r>
            <a:endParaRPr sz="1800">
              <a:latin typeface="Proxima Nova"/>
              <a:ea typeface="Proxima Nova"/>
              <a:cs typeface="Proxima Nova"/>
              <a:sym typeface="Proxima Nova"/>
            </a:endParaRPr>
          </a:p>
          <a:p>
            <a:pPr marL="457200" lvl="0" indent="-342900" algn="l" rtl="0">
              <a:lnSpc>
                <a:spcPct val="115000"/>
              </a:lnSpc>
              <a:spcBef>
                <a:spcPts val="1000"/>
              </a:spcBef>
              <a:spcAft>
                <a:spcPts val="0"/>
              </a:spcAft>
              <a:buSzPts val="1800"/>
              <a:buFont typeface="Proxima Nova"/>
              <a:buChar char="●"/>
            </a:pPr>
            <a:r>
              <a:rPr lang="en" sz="1800">
                <a:latin typeface="Proxima Nova"/>
                <a:ea typeface="Proxima Nova"/>
                <a:cs typeface="Proxima Nova"/>
                <a:sym typeface="Proxima Nova"/>
              </a:rPr>
              <a:t>Kullanıcı adı ve şifre merkezi yönetici tarafından verilir</a:t>
            </a:r>
            <a:endParaRPr sz="1800">
              <a:latin typeface="Proxima Nova"/>
              <a:ea typeface="Proxima Nova"/>
              <a:cs typeface="Proxima Nova"/>
              <a:sym typeface="Proxima Nova"/>
            </a:endParaRPr>
          </a:p>
          <a:p>
            <a:pPr marL="457200" lvl="0" indent="457200" algn="l" rtl="0">
              <a:lnSpc>
                <a:spcPct val="115000"/>
              </a:lnSpc>
              <a:spcBef>
                <a:spcPts val="1000"/>
              </a:spcBef>
              <a:spcAft>
                <a:spcPts val="0"/>
              </a:spcAft>
              <a:buNone/>
            </a:pPr>
            <a:r>
              <a:rPr lang="en" sz="1800">
                <a:latin typeface="Proxima Nova"/>
                <a:ea typeface="Proxima Nova"/>
                <a:cs typeface="Proxima Nova"/>
                <a:sym typeface="Proxima Nova"/>
              </a:rPr>
              <a:t>Banka, kullanıcı adlarının benzersiz olmasını sağlar</a:t>
            </a:r>
            <a:endParaRPr sz="1800">
              <a:latin typeface="Proxima Nova"/>
              <a:ea typeface="Proxima Nova"/>
              <a:cs typeface="Proxima Nova"/>
              <a:sym typeface="Proxima Nova"/>
            </a:endParaRPr>
          </a:p>
          <a:p>
            <a:pPr marL="457200" lvl="0" indent="0" algn="l" rtl="0">
              <a:lnSpc>
                <a:spcPct val="115000"/>
              </a:lnSpc>
              <a:spcBef>
                <a:spcPts val="1000"/>
              </a:spcBef>
              <a:spcAft>
                <a:spcPts val="0"/>
              </a:spcAft>
              <a:buNone/>
            </a:pPr>
            <a:endParaRPr sz="1800">
              <a:latin typeface="Proxima Nova"/>
              <a:ea typeface="Proxima Nova"/>
              <a:cs typeface="Proxima Nova"/>
              <a:sym typeface="Proxima Nova"/>
            </a:endParaRPr>
          </a:p>
          <a:p>
            <a:pPr marL="0" lvl="0" indent="0" algn="l" rtl="0">
              <a:lnSpc>
                <a:spcPct val="115000"/>
              </a:lnSpc>
              <a:spcBef>
                <a:spcPts val="1000"/>
              </a:spcBef>
              <a:spcAft>
                <a:spcPts val="1000"/>
              </a:spcAft>
              <a:buNone/>
            </a:pPr>
            <a:endParaRPr sz="1800">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3"/>
          <p:cNvSpPr/>
          <p:nvPr/>
        </p:nvSpPr>
        <p:spPr>
          <a:xfrm>
            <a:off x="3901094" y="4006134"/>
            <a:ext cx="406500" cy="406500"/>
          </a:xfrm>
          <a:prstGeom prst="ellipse">
            <a:avLst/>
          </a:prstGeom>
          <a:solidFill>
            <a:schemeClr val="accent5"/>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cxnSp>
        <p:nvCxnSpPr>
          <p:cNvPr id="109" name="Google Shape;109;p23"/>
          <p:cNvCxnSpPr/>
          <p:nvPr/>
        </p:nvCxnSpPr>
        <p:spPr>
          <a:xfrm>
            <a:off x="4567940" y="1301045"/>
            <a:ext cx="0" cy="2949000"/>
          </a:xfrm>
          <a:prstGeom prst="straightConnector1">
            <a:avLst/>
          </a:prstGeom>
          <a:noFill/>
          <a:ln w="215900" cap="flat" cmpd="sng">
            <a:solidFill>
              <a:srgbClr val="F2F2F2"/>
            </a:solidFill>
            <a:prstDash val="solid"/>
            <a:miter lim="8000"/>
            <a:headEnd type="none" w="sm" len="sm"/>
            <a:tailEnd type="none" w="sm" len="sm"/>
          </a:ln>
        </p:spPr>
      </p:cxnSp>
      <p:sp>
        <p:nvSpPr>
          <p:cNvPr id="110" name="Google Shape;110;p23"/>
          <p:cNvSpPr txBox="1"/>
          <p:nvPr/>
        </p:nvSpPr>
        <p:spPr>
          <a:xfrm>
            <a:off x="3945415" y="4030770"/>
            <a:ext cx="318000" cy="323100"/>
          </a:xfrm>
          <a:prstGeom prst="rect">
            <a:avLst/>
          </a:prstGeom>
          <a:noFill/>
          <a:ln>
            <a:noFill/>
          </a:ln>
        </p:spPr>
        <p:txBody>
          <a:bodyPr spcFirstLastPara="1" wrap="square" lIns="34300" tIns="17150" rIns="34300" bIns="17150" anchor="t" anchorCtr="0">
            <a:noAutofit/>
          </a:bodyPr>
          <a:lstStyle/>
          <a:p>
            <a:pPr marL="0" marR="0" lvl="0" indent="0" algn="ctr" rtl="0">
              <a:lnSpc>
                <a:spcPct val="100000"/>
              </a:lnSpc>
              <a:spcBef>
                <a:spcPts val="0"/>
              </a:spcBef>
              <a:spcAft>
                <a:spcPts val="0"/>
              </a:spcAft>
              <a:buClr>
                <a:schemeClr val="lt1"/>
              </a:buClr>
              <a:buFont typeface="Montserrat"/>
              <a:buNone/>
            </a:pPr>
            <a:r>
              <a:rPr lang="en" sz="1900" b="1" i="0" u="none" strike="noStrike" cap="none">
                <a:solidFill>
                  <a:schemeClr val="lt1"/>
                </a:solidFill>
                <a:latin typeface="Montserrat"/>
                <a:ea typeface="Montserrat"/>
                <a:cs typeface="Montserrat"/>
                <a:sym typeface="Montserrat"/>
              </a:rPr>
              <a:t>5</a:t>
            </a:r>
            <a:endParaRPr sz="500"/>
          </a:p>
        </p:txBody>
      </p:sp>
      <p:sp>
        <p:nvSpPr>
          <p:cNvPr id="111" name="Google Shape;111;p23"/>
          <p:cNvSpPr txBox="1"/>
          <p:nvPr/>
        </p:nvSpPr>
        <p:spPr>
          <a:xfrm>
            <a:off x="4807600" y="4105200"/>
            <a:ext cx="1888200" cy="2079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chemeClr val="dk2"/>
              </a:buClr>
              <a:buFont typeface="Montserrat"/>
              <a:buNone/>
            </a:pPr>
            <a:r>
              <a:rPr lang="en" sz="1100" b="1">
                <a:solidFill>
                  <a:schemeClr val="dk2"/>
                </a:solidFill>
                <a:latin typeface="Montserrat"/>
                <a:ea typeface="Montserrat"/>
                <a:cs typeface="Montserrat"/>
                <a:sym typeface="Montserrat"/>
              </a:rPr>
              <a:t>KONSENSUS (PROOF-OF-WORK)</a:t>
            </a:r>
            <a:endParaRPr sz="500"/>
          </a:p>
        </p:txBody>
      </p:sp>
      <p:sp>
        <p:nvSpPr>
          <p:cNvPr id="112" name="Google Shape;112;p23"/>
          <p:cNvSpPr/>
          <p:nvPr/>
        </p:nvSpPr>
        <p:spPr>
          <a:xfrm rot="5400000">
            <a:off x="4523082" y="4137848"/>
            <a:ext cx="165300" cy="142500"/>
          </a:xfrm>
          <a:prstGeom prst="triangle">
            <a:avLst>
              <a:gd name="adj" fmla="val 50000"/>
            </a:avLst>
          </a:prstGeom>
          <a:solidFill>
            <a:schemeClr val="accent1"/>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13" name="Google Shape;113;p23"/>
          <p:cNvSpPr/>
          <p:nvPr/>
        </p:nvSpPr>
        <p:spPr>
          <a:xfrm>
            <a:off x="3901094" y="1123190"/>
            <a:ext cx="406500" cy="406500"/>
          </a:xfrm>
          <a:prstGeom prst="ellipse">
            <a:avLst/>
          </a:prstGeom>
          <a:solidFill>
            <a:schemeClr val="accent1"/>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14" name="Google Shape;114;p23"/>
          <p:cNvSpPr txBox="1"/>
          <p:nvPr/>
        </p:nvSpPr>
        <p:spPr>
          <a:xfrm>
            <a:off x="4807600" y="1222250"/>
            <a:ext cx="1888200" cy="2079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chemeClr val="dk2"/>
              </a:buClr>
              <a:buFont typeface="Montserrat"/>
              <a:buNone/>
            </a:pPr>
            <a:r>
              <a:rPr lang="en" sz="1100" b="1">
                <a:solidFill>
                  <a:schemeClr val="dk2"/>
                </a:solidFill>
                <a:latin typeface="Montserrat"/>
                <a:ea typeface="Montserrat"/>
                <a:cs typeface="Montserrat"/>
                <a:sym typeface="Montserrat"/>
              </a:rPr>
              <a:t>BITCOIN NEDIR?</a:t>
            </a:r>
            <a:endParaRPr sz="500"/>
          </a:p>
        </p:txBody>
      </p:sp>
      <p:sp>
        <p:nvSpPr>
          <p:cNvPr id="115" name="Google Shape;115;p23"/>
          <p:cNvSpPr txBox="1"/>
          <p:nvPr/>
        </p:nvSpPr>
        <p:spPr>
          <a:xfrm>
            <a:off x="3953780" y="1156189"/>
            <a:ext cx="318000" cy="323100"/>
          </a:xfrm>
          <a:prstGeom prst="rect">
            <a:avLst/>
          </a:prstGeom>
          <a:noFill/>
          <a:ln>
            <a:noFill/>
          </a:ln>
        </p:spPr>
        <p:txBody>
          <a:bodyPr spcFirstLastPara="1" wrap="square" lIns="34300" tIns="17150" rIns="34300" bIns="17150" anchor="t" anchorCtr="0">
            <a:noAutofit/>
          </a:bodyPr>
          <a:lstStyle/>
          <a:p>
            <a:pPr marL="0" marR="0" lvl="0" indent="0" algn="ctr" rtl="0">
              <a:lnSpc>
                <a:spcPct val="100000"/>
              </a:lnSpc>
              <a:spcBef>
                <a:spcPts val="0"/>
              </a:spcBef>
              <a:spcAft>
                <a:spcPts val="0"/>
              </a:spcAft>
              <a:buClr>
                <a:schemeClr val="lt1"/>
              </a:buClr>
              <a:buFont typeface="Montserrat"/>
              <a:buNone/>
            </a:pPr>
            <a:r>
              <a:rPr lang="en" sz="1900" b="1" i="0" u="none" strike="noStrike" cap="none">
                <a:solidFill>
                  <a:schemeClr val="lt1"/>
                </a:solidFill>
                <a:latin typeface="Montserrat"/>
                <a:ea typeface="Montserrat"/>
                <a:cs typeface="Montserrat"/>
                <a:sym typeface="Montserrat"/>
              </a:rPr>
              <a:t>1</a:t>
            </a:r>
            <a:endParaRPr sz="500"/>
          </a:p>
        </p:txBody>
      </p:sp>
      <p:sp>
        <p:nvSpPr>
          <p:cNvPr id="116" name="Google Shape;116;p23"/>
          <p:cNvSpPr/>
          <p:nvPr/>
        </p:nvSpPr>
        <p:spPr>
          <a:xfrm rot="5400000">
            <a:off x="4523082" y="1254905"/>
            <a:ext cx="165300" cy="142500"/>
          </a:xfrm>
          <a:prstGeom prst="triangle">
            <a:avLst>
              <a:gd name="adj" fmla="val 50000"/>
            </a:avLst>
          </a:prstGeom>
          <a:solidFill>
            <a:schemeClr val="accent1"/>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17" name="Google Shape;117;p23"/>
          <p:cNvSpPr/>
          <p:nvPr/>
        </p:nvSpPr>
        <p:spPr>
          <a:xfrm>
            <a:off x="3901094" y="3284842"/>
            <a:ext cx="406500" cy="406500"/>
          </a:xfrm>
          <a:prstGeom prst="ellipse">
            <a:avLst/>
          </a:prstGeom>
          <a:solidFill>
            <a:schemeClr val="accent4"/>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18" name="Google Shape;118;p23"/>
          <p:cNvSpPr txBox="1"/>
          <p:nvPr/>
        </p:nvSpPr>
        <p:spPr>
          <a:xfrm>
            <a:off x="3945415" y="3309478"/>
            <a:ext cx="318000" cy="323100"/>
          </a:xfrm>
          <a:prstGeom prst="rect">
            <a:avLst/>
          </a:prstGeom>
          <a:noFill/>
          <a:ln>
            <a:noFill/>
          </a:ln>
        </p:spPr>
        <p:txBody>
          <a:bodyPr spcFirstLastPara="1" wrap="square" lIns="34300" tIns="17150" rIns="34300" bIns="17150" anchor="t" anchorCtr="0">
            <a:noAutofit/>
          </a:bodyPr>
          <a:lstStyle/>
          <a:p>
            <a:pPr marL="0" marR="0" lvl="0" indent="0" algn="ctr" rtl="0">
              <a:lnSpc>
                <a:spcPct val="100000"/>
              </a:lnSpc>
              <a:spcBef>
                <a:spcPts val="0"/>
              </a:spcBef>
              <a:spcAft>
                <a:spcPts val="0"/>
              </a:spcAft>
              <a:buClr>
                <a:schemeClr val="lt1"/>
              </a:buClr>
              <a:buFont typeface="Montserrat"/>
              <a:buNone/>
            </a:pPr>
            <a:r>
              <a:rPr lang="en" sz="1900" b="1" i="0" u="none" strike="noStrike" cap="none">
                <a:solidFill>
                  <a:schemeClr val="lt1"/>
                </a:solidFill>
                <a:latin typeface="Montserrat"/>
                <a:ea typeface="Montserrat"/>
                <a:cs typeface="Montserrat"/>
                <a:sym typeface="Montserrat"/>
              </a:rPr>
              <a:t>4</a:t>
            </a:r>
            <a:endParaRPr sz="500"/>
          </a:p>
        </p:txBody>
      </p:sp>
      <p:sp>
        <p:nvSpPr>
          <p:cNvPr id="119" name="Google Shape;119;p23"/>
          <p:cNvSpPr txBox="1"/>
          <p:nvPr/>
        </p:nvSpPr>
        <p:spPr>
          <a:xfrm>
            <a:off x="4807600" y="3265425"/>
            <a:ext cx="1888200" cy="5250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chemeClr val="dk2"/>
              </a:buClr>
              <a:buSzPts val="1100"/>
              <a:buFont typeface="Arial"/>
              <a:buNone/>
            </a:pPr>
            <a:r>
              <a:rPr lang="en" sz="1100" b="1">
                <a:solidFill>
                  <a:schemeClr val="dk2"/>
                </a:solidFill>
                <a:latin typeface="Montserrat"/>
                <a:ea typeface="Montserrat"/>
                <a:cs typeface="Montserrat"/>
                <a:sym typeface="Montserrat"/>
              </a:rPr>
              <a:t>KAYIT TUTMA</a:t>
            </a:r>
            <a:endParaRPr sz="1100" b="1">
              <a:solidFill>
                <a:schemeClr val="dk2"/>
              </a:solidFill>
              <a:latin typeface="Montserrat"/>
              <a:ea typeface="Montserrat"/>
              <a:cs typeface="Montserrat"/>
              <a:sym typeface="Montserrat"/>
            </a:endParaRPr>
          </a:p>
          <a:p>
            <a:pPr marL="0" lvl="0" indent="0" algn="l" rtl="0">
              <a:spcBef>
                <a:spcPts val="0"/>
              </a:spcBef>
              <a:spcAft>
                <a:spcPts val="0"/>
              </a:spcAft>
              <a:buClr>
                <a:schemeClr val="dk2"/>
              </a:buClr>
              <a:buSzPts val="1100"/>
              <a:buFont typeface="Arial"/>
              <a:buNone/>
            </a:pPr>
            <a:r>
              <a:rPr lang="en" sz="1100" b="1">
                <a:solidFill>
                  <a:schemeClr val="dk2"/>
                </a:solidFill>
                <a:latin typeface="Montserrat"/>
                <a:ea typeface="Montserrat"/>
                <a:cs typeface="Montserrat"/>
                <a:sym typeface="Montserrat"/>
              </a:rPr>
              <a:t>(Blokzincir)</a:t>
            </a:r>
            <a:endParaRPr sz="1100" b="1">
              <a:solidFill>
                <a:schemeClr val="dk2"/>
              </a:solidFill>
              <a:latin typeface="Montserrat"/>
              <a:ea typeface="Montserrat"/>
              <a:cs typeface="Montserrat"/>
              <a:sym typeface="Montserrat"/>
            </a:endParaRPr>
          </a:p>
        </p:txBody>
      </p:sp>
      <p:sp>
        <p:nvSpPr>
          <p:cNvPr id="120" name="Google Shape;120;p23"/>
          <p:cNvSpPr/>
          <p:nvPr/>
        </p:nvSpPr>
        <p:spPr>
          <a:xfrm rot="5400000">
            <a:off x="4523082" y="3416557"/>
            <a:ext cx="165300" cy="142500"/>
          </a:xfrm>
          <a:prstGeom prst="triangle">
            <a:avLst>
              <a:gd name="adj" fmla="val 50000"/>
            </a:avLst>
          </a:prstGeom>
          <a:solidFill>
            <a:schemeClr val="accent1"/>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21" name="Google Shape;121;p23"/>
          <p:cNvSpPr/>
          <p:nvPr/>
        </p:nvSpPr>
        <p:spPr>
          <a:xfrm>
            <a:off x="3901094" y="2563550"/>
            <a:ext cx="406500" cy="406500"/>
          </a:xfrm>
          <a:prstGeom prst="ellipse">
            <a:avLst/>
          </a:prstGeom>
          <a:solidFill>
            <a:schemeClr val="accent3"/>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22" name="Google Shape;122;p23"/>
          <p:cNvSpPr txBox="1"/>
          <p:nvPr/>
        </p:nvSpPr>
        <p:spPr>
          <a:xfrm>
            <a:off x="3945415" y="2588186"/>
            <a:ext cx="318000" cy="323100"/>
          </a:xfrm>
          <a:prstGeom prst="rect">
            <a:avLst/>
          </a:prstGeom>
          <a:noFill/>
          <a:ln>
            <a:noFill/>
          </a:ln>
        </p:spPr>
        <p:txBody>
          <a:bodyPr spcFirstLastPara="1" wrap="square" lIns="34300" tIns="17150" rIns="34300" bIns="17150" anchor="t" anchorCtr="0">
            <a:noAutofit/>
          </a:bodyPr>
          <a:lstStyle/>
          <a:p>
            <a:pPr marL="0" marR="0" lvl="0" indent="0" algn="ctr" rtl="0">
              <a:lnSpc>
                <a:spcPct val="100000"/>
              </a:lnSpc>
              <a:spcBef>
                <a:spcPts val="0"/>
              </a:spcBef>
              <a:spcAft>
                <a:spcPts val="0"/>
              </a:spcAft>
              <a:buClr>
                <a:schemeClr val="lt1"/>
              </a:buClr>
              <a:buFont typeface="Montserrat"/>
              <a:buNone/>
            </a:pPr>
            <a:r>
              <a:rPr lang="en" sz="1900" b="1" i="0" u="none" strike="noStrike" cap="none">
                <a:solidFill>
                  <a:schemeClr val="lt1"/>
                </a:solidFill>
                <a:latin typeface="Montserrat"/>
                <a:ea typeface="Montserrat"/>
                <a:cs typeface="Montserrat"/>
                <a:sym typeface="Montserrat"/>
              </a:rPr>
              <a:t>3</a:t>
            </a:r>
            <a:endParaRPr sz="500"/>
          </a:p>
        </p:txBody>
      </p:sp>
      <p:sp>
        <p:nvSpPr>
          <p:cNvPr id="123" name="Google Shape;123;p23"/>
          <p:cNvSpPr txBox="1"/>
          <p:nvPr/>
        </p:nvSpPr>
        <p:spPr>
          <a:xfrm>
            <a:off x="4807600" y="2662625"/>
            <a:ext cx="1888200" cy="2079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chemeClr val="dk2"/>
              </a:buClr>
              <a:buFont typeface="Montserrat"/>
              <a:buNone/>
            </a:pPr>
            <a:r>
              <a:rPr lang="en" sz="1100" b="1">
                <a:solidFill>
                  <a:schemeClr val="dk2"/>
                </a:solidFill>
                <a:latin typeface="Montserrat"/>
                <a:ea typeface="Montserrat"/>
                <a:cs typeface="Montserrat"/>
                <a:sym typeface="Montserrat"/>
              </a:rPr>
              <a:t>ALIM SATIM İŞLEMLERİ</a:t>
            </a:r>
            <a:endParaRPr sz="500"/>
          </a:p>
        </p:txBody>
      </p:sp>
      <p:sp>
        <p:nvSpPr>
          <p:cNvPr id="124" name="Google Shape;124;p23"/>
          <p:cNvSpPr/>
          <p:nvPr/>
        </p:nvSpPr>
        <p:spPr>
          <a:xfrm rot="5400000">
            <a:off x="4523082" y="2695264"/>
            <a:ext cx="165300" cy="142500"/>
          </a:xfrm>
          <a:prstGeom prst="triangle">
            <a:avLst>
              <a:gd name="adj" fmla="val 50000"/>
            </a:avLst>
          </a:prstGeom>
          <a:solidFill>
            <a:schemeClr val="accent1"/>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25" name="Google Shape;125;p23"/>
          <p:cNvSpPr/>
          <p:nvPr/>
        </p:nvSpPr>
        <p:spPr>
          <a:xfrm>
            <a:off x="3901094" y="1842258"/>
            <a:ext cx="406500" cy="406500"/>
          </a:xfrm>
          <a:prstGeom prst="ellipse">
            <a:avLst/>
          </a:prstGeom>
          <a:solidFill>
            <a:schemeClr val="accent2"/>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26" name="Google Shape;126;p23"/>
          <p:cNvSpPr txBox="1"/>
          <p:nvPr/>
        </p:nvSpPr>
        <p:spPr>
          <a:xfrm>
            <a:off x="3945415" y="1866894"/>
            <a:ext cx="318000" cy="323100"/>
          </a:xfrm>
          <a:prstGeom prst="rect">
            <a:avLst/>
          </a:prstGeom>
          <a:noFill/>
          <a:ln>
            <a:noFill/>
          </a:ln>
        </p:spPr>
        <p:txBody>
          <a:bodyPr spcFirstLastPara="1" wrap="square" lIns="34300" tIns="17150" rIns="34300" bIns="17150" anchor="t" anchorCtr="0">
            <a:noAutofit/>
          </a:bodyPr>
          <a:lstStyle/>
          <a:p>
            <a:pPr marL="0" marR="0" lvl="0" indent="0" algn="ctr" rtl="0">
              <a:lnSpc>
                <a:spcPct val="100000"/>
              </a:lnSpc>
              <a:spcBef>
                <a:spcPts val="0"/>
              </a:spcBef>
              <a:spcAft>
                <a:spcPts val="0"/>
              </a:spcAft>
              <a:buClr>
                <a:schemeClr val="lt1"/>
              </a:buClr>
              <a:buFont typeface="Montserrat"/>
              <a:buNone/>
            </a:pPr>
            <a:r>
              <a:rPr lang="en" sz="1900" b="1" i="0" u="none" strike="noStrike" cap="none">
                <a:solidFill>
                  <a:schemeClr val="lt1"/>
                </a:solidFill>
                <a:latin typeface="Montserrat"/>
                <a:ea typeface="Montserrat"/>
                <a:cs typeface="Montserrat"/>
                <a:sym typeface="Montserrat"/>
              </a:rPr>
              <a:t>2</a:t>
            </a:r>
            <a:endParaRPr sz="500"/>
          </a:p>
        </p:txBody>
      </p:sp>
      <p:sp>
        <p:nvSpPr>
          <p:cNvPr id="127" name="Google Shape;127;p23"/>
          <p:cNvSpPr txBox="1"/>
          <p:nvPr/>
        </p:nvSpPr>
        <p:spPr>
          <a:xfrm>
            <a:off x="4807600" y="1941325"/>
            <a:ext cx="1888200" cy="2079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chemeClr val="dk2"/>
              </a:buClr>
              <a:buFont typeface="Montserrat"/>
              <a:buNone/>
            </a:pPr>
            <a:r>
              <a:rPr lang="en" sz="1100" b="1">
                <a:solidFill>
                  <a:schemeClr val="dk2"/>
                </a:solidFill>
                <a:latin typeface="Montserrat"/>
                <a:ea typeface="Montserrat"/>
                <a:cs typeface="Montserrat"/>
                <a:sym typeface="Montserrat"/>
              </a:rPr>
              <a:t>KIMLIK</a:t>
            </a:r>
            <a:endParaRPr sz="500"/>
          </a:p>
        </p:txBody>
      </p:sp>
      <p:sp>
        <p:nvSpPr>
          <p:cNvPr id="128" name="Google Shape;128;p23"/>
          <p:cNvSpPr/>
          <p:nvPr/>
        </p:nvSpPr>
        <p:spPr>
          <a:xfrm rot="5400000">
            <a:off x="4523082" y="1973973"/>
            <a:ext cx="165300" cy="142500"/>
          </a:xfrm>
          <a:prstGeom prst="triangle">
            <a:avLst>
              <a:gd name="adj" fmla="val 50000"/>
            </a:avLst>
          </a:prstGeom>
          <a:solidFill>
            <a:schemeClr val="accent1"/>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29" name="Google Shape;129;p23"/>
          <p:cNvSpPr txBox="1"/>
          <p:nvPr/>
        </p:nvSpPr>
        <p:spPr>
          <a:xfrm>
            <a:off x="1097058" y="46177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GENEL BAKIŞ</a:t>
            </a:r>
            <a:endParaRPr sz="2700" b="1">
              <a:latin typeface="Montserrat"/>
              <a:ea typeface="Montserrat"/>
              <a:cs typeface="Montserrat"/>
              <a:sym typeface="Montserrat"/>
            </a:endParaRPr>
          </a:p>
        </p:txBody>
      </p:sp>
      <p:sp>
        <p:nvSpPr>
          <p:cNvPr id="130" name="Google Shape;130;p23"/>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41"/>
          <p:cNvSpPr txBox="1">
            <a:spLocks noGrp="1"/>
          </p:cNvSpPr>
          <p:nvPr>
            <p:ph type="body" idx="1"/>
          </p:nvPr>
        </p:nvSpPr>
        <p:spPr>
          <a:xfrm>
            <a:off x="311697" y="1225228"/>
            <a:ext cx="5204700" cy="3354000"/>
          </a:xfrm>
          <a:prstGeom prst="rect">
            <a:avLst/>
          </a:prstGeom>
          <a:noFill/>
          <a:ln>
            <a:noFill/>
          </a:ln>
        </p:spPr>
        <p:txBody>
          <a:bodyPr spcFirstLastPara="1" wrap="square" lIns="91425" tIns="91425" rIns="91425" bIns="91425" anchor="ctr" anchorCtr="0">
            <a:noAutofit/>
          </a:bodyPr>
          <a:lstStyle/>
          <a:p>
            <a:pPr marL="457200" lvl="0" indent="-349250" algn="l" rtl="0">
              <a:spcBef>
                <a:spcPts val="0"/>
              </a:spcBef>
              <a:spcAft>
                <a:spcPts val="0"/>
              </a:spcAft>
              <a:buSzPts val="1900"/>
              <a:buFont typeface="Proxima Nova"/>
              <a:buChar char="●"/>
            </a:pPr>
            <a:r>
              <a:rPr lang="en" sz="1900" i="1">
                <a:latin typeface="Proxima Nova"/>
                <a:ea typeface="Proxima Nova"/>
                <a:cs typeface="Proxima Nova"/>
                <a:sym typeface="Proxima Nova"/>
              </a:rPr>
              <a:t>Her varlık benzersiz bir ortak anahtarla temsil edilir</a:t>
            </a:r>
            <a:endParaRPr sz="1900" i="1">
              <a:latin typeface="Proxima Nova"/>
              <a:ea typeface="Proxima Nova"/>
              <a:cs typeface="Proxima Nova"/>
              <a:sym typeface="Proxima Nova"/>
            </a:endParaRPr>
          </a:p>
          <a:p>
            <a:pPr marL="457200" lvl="0" indent="-349250" algn="l" rtl="0">
              <a:spcBef>
                <a:spcPts val="0"/>
              </a:spcBef>
              <a:spcAft>
                <a:spcPts val="0"/>
              </a:spcAft>
              <a:buSzPts val="1900"/>
              <a:buFont typeface="Proxima Nova"/>
              <a:buChar char="●"/>
            </a:pPr>
            <a:r>
              <a:rPr lang="en" sz="1900" i="1">
                <a:latin typeface="Proxima Nova"/>
                <a:ea typeface="Proxima Nova"/>
                <a:cs typeface="Proxima Nova"/>
                <a:sym typeface="Proxima Nova"/>
              </a:rPr>
              <a:t>Karşılık gelen bir </a:t>
            </a:r>
            <a:r>
              <a:rPr lang="en" sz="1900" i="1">
                <a:solidFill>
                  <a:srgbClr val="FF0000"/>
                </a:solidFill>
                <a:latin typeface="Proxima Nova"/>
                <a:ea typeface="Proxima Nova"/>
                <a:cs typeface="Proxima Nova"/>
                <a:sym typeface="Proxima Nova"/>
              </a:rPr>
              <a:t>özel anahtar</a:t>
            </a:r>
            <a:r>
              <a:rPr lang="en" sz="1900" i="1">
                <a:latin typeface="Proxima Nova"/>
                <a:ea typeface="Proxima Nova"/>
                <a:cs typeface="Proxima Nova"/>
                <a:sym typeface="Proxima Nova"/>
              </a:rPr>
              <a:t> </a:t>
            </a:r>
            <a:r>
              <a:rPr lang="en" sz="1900" i="1">
                <a:solidFill>
                  <a:srgbClr val="FF0000"/>
                </a:solidFill>
                <a:latin typeface="Proxima Nova"/>
                <a:ea typeface="Proxima Nova"/>
                <a:cs typeface="Proxima Nova"/>
                <a:sym typeface="Proxima Nova"/>
              </a:rPr>
              <a:t>(private key)</a:t>
            </a:r>
            <a:r>
              <a:rPr lang="en" sz="1900" i="1">
                <a:latin typeface="Proxima Nova"/>
                <a:ea typeface="Proxima Nova"/>
                <a:cs typeface="Proxima Nova"/>
                <a:sym typeface="Proxima Nova"/>
              </a:rPr>
              <a:t>, </a:t>
            </a:r>
            <a:r>
              <a:rPr lang="en" sz="1900" i="1">
                <a:solidFill>
                  <a:srgbClr val="FF0000"/>
                </a:solidFill>
                <a:latin typeface="Proxima Nova"/>
                <a:ea typeface="Proxima Nova"/>
                <a:cs typeface="Proxima Nova"/>
                <a:sym typeface="Proxima Nova"/>
              </a:rPr>
              <a:t>genel anahtarın (public key)</a:t>
            </a:r>
            <a:r>
              <a:rPr lang="en" sz="1900" i="1">
                <a:latin typeface="Proxima Nova"/>
                <a:ea typeface="Proxima Nova"/>
                <a:cs typeface="Proxima Nova"/>
                <a:sym typeface="Proxima Nova"/>
              </a:rPr>
              <a:t> ve paranızın "kilidini açmak" için bir anahtar görevi görür.</a:t>
            </a:r>
            <a:endParaRPr sz="1900" i="1">
              <a:latin typeface="Proxima Nova"/>
              <a:ea typeface="Proxima Nova"/>
              <a:cs typeface="Proxima Nova"/>
              <a:sym typeface="Proxima Nova"/>
            </a:endParaRPr>
          </a:p>
          <a:p>
            <a:pPr marL="457200" lvl="0" indent="-349250" algn="l" rtl="0">
              <a:spcBef>
                <a:spcPts val="0"/>
              </a:spcBef>
              <a:spcAft>
                <a:spcPts val="0"/>
              </a:spcAft>
              <a:buSzPts val="1900"/>
              <a:buFont typeface="Proxima Nova"/>
              <a:buChar char="●"/>
            </a:pPr>
            <a:r>
              <a:rPr lang="en" sz="1900" i="1">
                <a:latin typeface="Proxima Nova"/>
                <a:ea typeface="Proxima Nova"/>
                <a:cs typeface="Proxima Nova"/>
                <a:sym typeface="Proxima Nova"/>
              </a:rPr>
              <a:t>Rastgele seçilen özel anahtar, özel anahtardan oluşturulan genel anahtar</a:t>
            </a:r>
            <a:endParaRPr sz="1900" i="1">
              <a:latin typeface="Proxima Nova"/>
              <a:ea typeface="Proxima Nova"/>
              <a:cs typeface="Proxima Nova"/>
              <a:sym typeface="Proxima Nova"/>
            </a:endParaRPr>
          </a:p>
          <a:p>
            <a:pPr marL="457200" lvl="0" indent="-349250" algn="l" rtl="0">
              <a:spcBef>
                <a:spcPts val="0"/>
              </a:spcBef>
              <a:spcAft>
                <a:spcPts val="0"/>
              </a:spcAft>
              <a:buSzPts val="1900"/>
              <a:buFont typeface="Proxima Nova"/>
              <a:buChar char="●"/>
            </a:pPr>
            <a:r>
              <a:rPr lang="en" sz="1900" i="1">
                <a:latin typeface="Proxima Nova"/>
                <a:ea typeface="Proxima Nova"/>
                <a:cs typeface="Proxima Nova"/>
                <a:sym typeface="Proxima Nova"/>
              </a:rPr>
              <a:t>Almak için genel anahtar, kullanmak için özel anahtar</a:t>
            </a:r>
            <a:endParaRPr sz="1900" i="1">
              <a:solidFill>
                <a:srgbClr val="FF0000"/>
              </a:solidFill>
              <a:latin typeface="Proxima Nova"/>
              <a:ea typeface="Proxima Nova"/>
              <a:cs typeface="Proxima Nova"/>
              <a:sym typeface="Proxima Nova"/>
            </a:endParaRPr>
          </a:p>
          <a:p>
            <a:pPr marL="457200" marR="0" lvl="0" indent="0" algn="l" rtl="0">
              <a:lnSpc>
                <a:spcPct val="100000"/>
              </a:lnSpc>
              <a:spcBef>
                <a:spcPts val="0"/>
              </a:spcBef>
              <a:spcAft>
                <a:spcPts val="0"/>
              </a:spcAft>
              <a:buNone/>
            </a:pPr>
            <a:endParaRPr sz="1400">
              <a:latin typeface="Proxima Nova"/>
              <a:ea typeface="Proxima Nova"/>
              <a:cs typeface="Proxima Nova"/>
              <a:sym typeface="Proxima Nova"/>
            </a:endParaRPr>
          </a:p>
        </p:txBody>
      </p:sp>
      <p:sp>
        <p:nvSpPr>
          <p:cNvPr id="336" name="Google Shape;336;p41"/>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pic>
        <p:nvPicPr>
          <p:cNvPr id="337" name="Google Shape;337;p41"/>
          <p:cNvPicPr preferRelativeResize="0"/>
          <p:nvPr/>
        </p:nvPicPr>
        <p:blipFill>
          <a:blip r:embed="rId3">
            <a:alphaModFix/>
          </a:blip>
          <a:stretch>
            <a:fillRect/>
          </a:stretch>
        </p:blipFill>
        <p:spPr>
          <a:xfrm>
            <a:off x="5852696" y="1052700"/>
            <a:ext cx="2711531" cy="3389409"/>
          </a:xfrm>
          <a:prstGeom prst="rect">
            <a:avLst/>
          </a:prstGeom>
          <a:noFill/>
          <a:ln>
            <a:noFill/>
          </a:ln>
        </p:spPr>
      </p:pic>
      <p:sp>
        <p:nvSpPr>
          <p:cNvPr id="338" name="Google Shape;338;p41"/>
          <p:cNvSpPr txBox="1"/>
          <p:nvPr/>
        </p:nvSpPr>
        <p:spPr>
          <a:xfrm>
            <a:off x="5544994" y="3657600"/>
            <a:ext cx="2060700" cy="1603200"/>
          </a:xfrm>
          <a:prstGeom prst="rect">
            <a:avLst/>
          </a:prstGeom>
          <a:noFill/>
          <a:ln>
            <a:noFill/>
          </a:ln>
        </p:spPr>
        <p:txBody>
          <a:bodyPr spcFirstLastPara="1" wrap="square" lIns="34300" tIns="34300" rIns="34300" bIns="34300" anchor="ctr" anchorCtr="0">
            <a:noAutofit/>
          </a:bodyPr>
          <a:lstStyle/>
          <a:p>
            <a:pPr marL="0" lvl="0" indent="0" algn="l" rtl="0">
              <a:spcBef>
                <a:spcPts val="0"/>
              </a:spcBef>
              <a:spcAft>
                <a:spcPts val="0"/>
              </a:spcAft>
              <a:buNone/>
            </a:pPr>
            <a:r>
              <a:rPr lang="en" sz="900"/>
              <a:t>Image source: </a:t>
            </a:r>
            <a:r>
              <a:rPr lang="en" sz="900" u="sng">
                <a:solidFill>
                  <a:schemeClr val="hlink"/>
                </a:solidFill>
                <a:hlinkClick r:id="rId4"/>
              </a:rPr>
              <a:t>https://images-na.ssl-images-amazon.com/images/I/51rh0s9VdyL.jpg</a:t>
            </a:r>
            <a:r>
              <a:rPr lang="en" sz="900"/>
              <a:t> </a:t>
            </a:r>
            <a:endParaRPr sz="900"/>
          </a:p>
        </p:txBody>
      </p:sp>
      <p:sp>
        <p:nvSpPr>
          <p:cNvPr id="339" name="Google Shape;339;p41"/>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IDENTITY</a:t>
            </a:r>
            <a:endParaRPr sz="2700" b="1">
              <a:latin typeface="Montserrat"/>
              <a:ea typeface="Montserrat"/>
              <a:cs typeface="Montserrat"/>
              <a:sym typeface="Montserrat"/>
            </a:endParaRPr>
          </a:p>
        </p:txBody>
      </p:sp>
      <p:sp>
        <p:nvSpPr>
          <p:cNvPr id="340" name="Google Shape;340;p41"/>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PUBLIC AND PRIVATE KEYS</a:t>
            </a:r>
            <a:endParaRPr sz="1700" b="1">
              <a:solidFill>
                <a:srgbClr val="BFBFBF"/>
              </a:solidFill>
              <a:latin typeface="Proxima Nova"/>
              <a:ea typeface="Proxima Nova"/>
              <a:cs typeface="Proxima Nova"/>
              <a:sym typeface="Proxima Nova"/>
            </a:endParaRPr>
          </a:p>
        </p:txBody>
      </p:sp>
      <p:sp>
        <p:nvSpPr>
          <p:cNvPr id="341" name="Google Shape;341;p41"/>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2"/>
          <p:cNvSpPr txBox="1">
            <a:spLocks noGrp="1"/>
          </p:cNvSpPr>
          <p:nvPr>
            <p:ph type="body" idx="1"/>
          </p:nvPr>
        </p:nvSpPr>
        <p:spPr>
          <a:xfrm>
            <a:off x="311700" y="1225225"/>
            <a:ext cx="8335200" cy="335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1100"/>
              <a:buFont typeface="Arial"/>
              <a:buNone/>
            </a:pPr>
            <a:endParaRPr sz="1900">
              <a:latin typeface="Proxima Nova"/>
              <a:ea typeface="Proxima Nova"/>
              <a:cs typeface="Proxima Nova"/>
              <a:sym typeface="Proxima Nova"/>
            </a:endParaRPr>
          </a:p>
          <a:p>
            <a:pPr marL="457200" marR="0" lvl="0" indent="-349250" algn="l" rtl="0">
              <a:lnSpc>
                <a:spcPct val="100000"/>
              </a:lnSpc>
              <a:spcBef>
                <a:spcPts val="0"/>
              </a:spcBef>
              <a:spcAft>
                <a:spcPts val="0"/>
              </a:spcAft>
              <a:buSzPts val="1900"/>
              <a:buFont typeface="Proxima Nova"/>
              <a:buChar char="●"/>
            </a:pPr>
            <a:r>
              <a:rPr lang="en" sz="1900">
                <a:latin typeface="Proxima Nova"/>
                <a:ea typeface="Proxima Nova"/>
                <a:cs typeface="Proxima Nova"/>
                <a:sym typeface="Proxima Nova"/>
              </a:rPr>
              <a:t>Kişisel bilgi gerekmez</a:t>
            </a:r>
            <a:endParaRPr sz="1900">
              <a:latin typeface="Proxima Nova"/>
              <a:ea typeface="Proxima Nova"/>
              <a:cs typeface="Proxima Nova"/>
              <a:sym typeface="Proxima Nova"/>
            </a:endParaRPr>
          </a:p>
          <a:p>
            <a:pPr marL="0" marR="0" lvl="0" indent="457200" algn="l" rtl="0">
              <a:lnSpc>
                <a:spcPct val="100000"/>
              </a:lnSpc>
              <a:spcBef>
                <a:spcPts val="0"/>
              </a:spcBef>
              <a:spcAft>
                <a:spcPts val="0"/>
              </a:spcAft>
              <a:buNone/>
            </a:pPr>
            <a:r>
              <a:rPr lang="en" sz="1900">
                <a:latin typeface="Proxima Nova"/>
                <a:ea typeface="Proxima Nova"/>
                <a:cs typeface="Proxima Nova"/>
                <a:sym typeface="Proxima Nova"/>
              </a:rPr>
              <a:t>Bu, Bitcoin'in anonim olduğu anlamına mı geliyor?</a:t>
            </a:r>
            <a:endParaRPr sz="1900">
              <a:latin typeface="Proxima Nova"/>
              <a:ea typeface="Proxima Nova"/>
              <a:cs typeface="Proxima Nova"/>
              <a:sym typeface="Proxima Nova"/>
            </a:endParaRPr>
          </a:p>
          <a:p>
            <a:pPr marL="0" marR="0" lvl="0" indent="457200" algn="l" rtl="0">
              <a:lnSpc>
                <a:spcPct val="100000"/>
              </a:lnSpc>
              <a:spcBef>
                <a:spcPts val="0"/>
              </a:spcBef>
              <a:spcAft>
                <a:spcPts val="0"/>
              </a:spcAft>
              <a:buClr>
                <a:schemeClr val="dk2"/>
              </a:buClr>
              <a:buSzPts val="1100"/>
              <a:buFont typeface="Arial"/>
              <a:buNone/>
            </a:pPr>
            <a:endParaRPr sz="1900">
              <a:latin typeface="Proxima Nova"/>
              <a:ea typeface="Proxima Nova"/>
              <a:cs typeface="Proxima Nova"/>
              <a:sym typeface="Proxima Nova"/>
            </a:endParaRPr>
          </a:p>
          <a:p>
            <a:pPr marL="457200" marR="0" lvl="0" indent="-349250" algn="l" rtl="0">
              <a:lnSpc>
                <a:spcPct val="100000"/>
              </a:lnSpc>
              <a:spcBef>
                <a:spcPts val="0"/>
              </a:spcBef>
              <a:spcAft>
                <a:spcPts val="0"/>
              </a:spcAft>
              <a:buSzPts val="1900"/>
              <a:buFont typeface="Proxima Nova"/>
              <a:buChar char="●"/>
            </a:pPr>
            <a:r>
              <a:rPr lang="en" sz="1900">
                <a:latin typeface="Proxima Nova"/>
                <a:ea typeface="Proxima Nova"/>
                <a:cs typeface="Proxima Nova"/>
                <a:sym typeface="Proxima Nova"/>
              </a:rPr>
              <a:t>Oluşturabileceğiniz hesapların sınırı yok</a:t>
            </a:r>
            <a:endParaRPr sz="1900">
              <a:latin typeface="Proxima Nova"/>
              <a:ea typeface="Proxima Nova"/>
              <a:cs typeface="Proxima Nova"/>
              <a:sym typeface="Proxima Nova"/>
            </a:endParaRPr>
          </a:p>
          <a:p>
            <a:pPr marL="0" marR="0" lvl="0" indent="457200" algn="l" rtl="0">
              <a:lnSpc>
                <a:spcPct val="100000"/>
              </a:lnSpc>
              <a:spcBef>
                <a:spcPts val="0"/>
              </a:spcBef>
              <a:spcAft>
                <a:spcPts val="0"/>
              </a:spcAft>
              <a:buNone/>
            </a:pPr>
            <a:r>
              <a:rPr lang="en" sz="1900">
                <a:latin typeface="Proxima Nova"/>
                <a:ea typeface="Proxima Nova"/>
                <a:cs typeface="Proxima Nova"/>
                <a:sym typeface="Proxima Nova"/>
              </a:rPr>
              <a:t>Bu Bitcoin'in güvenliğini etkiler mi?</a:t>
            </a:r>
            <a:endParaRPr sz="1900">
              <a:latin typeface="Proxima Nova"/>
              <a:ea typeface="Proxima Nova"/>
              <a:cs typeface="Proxima Nova"/>
              <a:sym typeface="Proxima Nova"/>
            </a:endParaRPr>
          </a:p>
          <a:p>
            <a:pPr marL="0" marR="0" lvl="0" indent="457200" algn="l" rtl="0">
              <a:lnSpc>
                <a:spcPct val="100000"/>
              </a:lnSpc>
              <a:spcBef>
                <a:spcPts val="0"/>
              </a:spcBef>
              <a:spcAft>
                <a:spcPts val="0"/>
              </a:spcAft>
              <a:buClr>
                <a:schemeClr val="dk2"/>
              </a:buClr>
              <a:buSzPts val="1100"/>
              <a:buFont typeface="Arial"/>
              <a:buNone/>
            </a:pPr>
            <a:endParaRPr sz="1900">
              <a:latin typeface="Proxima Nova"/>
              <a:ea typeface="Proxima Nova"/>
              <a:cs typeface="Proxima Nova"/>
              <a:sym typeface="Proxima Nova"/>
            </a:endParaRPr>
          </a:p>
          <a:p>
            <a:pPr marL="457200" marR="0" lvl="0" indent="-349250" algn="l" rtl="0">
              <a:lnSpc>
                <a:spcPct val="100000"/>
              </a:lnSpc>
              <a:spcBef>
                <a:spcPts val="0"/>
              </a:spcBef>
              <a:spcAft>
                <a:spcPts val="0"/>
              </a:spcAft>
              <a:buSzPts val="1900"/>
              <a:buFont typeface="Proxima Nova"/>
              <a:buChar char="●"/>
            </a:pPr>
            <a:r>
              <a:rPr lang="en" sz="1900">
                <a:latin typeface="Proxima Nova"/>
                <a:ea typeface="Proxima Nova"/>
                <a:cs typeface="Proxima Nova"/>
                <a:sym typeface="Proxima Nova"/>
              </a:rPr>
              <a:t>"Alınan" anahtarlarda kısıtlama yok</a:t>
            </a:r>
            <a:endParaRPr sz="1900">
              <a:latin typeface="Proxima Nova"/>
              <a:ea typeface="Proxima Nova"/>
              <a:cs typeface="Proxima Nova"/>
              <a:sym typeface="Proxima Nova"/>
            </a:endParaRPr>
          </a:p>
          <a:p>
            <a:pPr marL="0" marR="0" lvl="0" indent="457200" algn="l" rtl="0">
              <a:lnSpc>
                <a:spcPct val="100000"/>
              </a:lnSpc>
              <a:spcBef>
                <a:spcPts val="0"/>
              </a:spcBef>
              <a:spcAft>
                <a:spcPts val="0"/>
              </a:spcAft>
              <a:buClr>
                <a:schemeClr val="dk2"/>
              </a:buClr>
              <a:buSzPts val="1100"/>
              <a:buFont typeface="Arial"/>
              <a:buNone/>
            </a:pPr>
            <a:r>
              <a:rPr lang="en" sz="1900">
                <a:latin typeface="Proxima Nova"/>
                <a:ea typeface="Proxima Nova"/>
                <a:cs typeface="Proxima Nova"/>
                <a:sym typeface="Proxima Nova"/>
              </a:rPr>
              <a:t>Bu, birinin benimle aynı özel anahtara sahip olabileceği anlamına mı geliyor?</a:t>
            </a:r>
            <a:endParaRPr sz="1900">
              <a:latin typeface="Proxima Nova"/>
              <a:ea typeface="Proxima Nova"/>
              <a:cs typeface="Proxima Nova"/>
              <a:sym typeface="Proxima Nova"/>
            </a:endParaRPr>
          </a:p>
          <a:p>
            <a:pPr marL="0" marR="0" lvl="0" indent="0" algn="l" rtl="0">
              <a:lnSpc>
                <a:spcPct val="100000"/>
              </a:lnSpc>
              <a:spcBef>
                <a:spcPts val="0"/>
              </a:spcBef>
              <a:spcAft>
                <a:spcPts val="0"/>
              </a:spcAft>
              <a:buNone/>
            </a:pPr>
            <a:endParaRPr sz="1900">
              <a:latin typeface="Proxima Nova"/>
              <a:ea typeface="Proxima Nova"/>
              <a:cs typeface="Proxima Nova"/>
              <a:sym typeface="Proxima Nova"/>
            </a:endParaRPr>
          </a:p>
        </p:txBody>
      </p:sp>
      <p:sp>
        <p:nvSpPr>
          <p:cNvPr id="347" name="Google Shape;347;p42"/>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
        <p:nvSpPr>
          <p:cNvPr id="348" name="Google Shape;348;p42"/>
          <p:cNvSpPr txBox="1"/>
          <p:nvPr/>
        </p:nvSpPr>
        <p:spPr>
          <a:xfrm>
            <a:off x="1108950" y="369081"/>
            <a:ext cx="5820600" cy="5250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IDENTITY</a:t>
            </a:r>
            <a:endParaRPr sz="2700" b="1">
              <a:latin typeface="Montserrat"/>
              <a:ea typeface="Montserrat"/>
              <a:cs typeface="Montserrat"/>
              <a:sym typeface="Montserrat"/>
            </a:endParaRPr>
          </a:p>
        </p:txBody>
      </p:sp>
      <p:sp>
        <p:nvSpPr>
          <p:cNvPr id="349" name="Google Shape;349;p42"/>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PUBLIC AND PRIVATE KEYS</a:t>
            </a:r>
            <a:endParaRPr sz="1700" b="1">
              <a:solidFill>
                <a:srgbClr val="BFBFBF"/>
              </a:solidFill>
              <a:latin typeface="Proxima Nova"/>
              <a:ea typeface="Proxima Nova"/>
              <a:cs typeface="Proxima Nova"/>
              <a:sym typeface="Proxima Nova"/>
            </a:endParaRPr>
          </a:p>
        </p:txBody>
      </p:sp>
      <p:sp>
        <p:nvSpPr>
          <p:cNvPr id="350" name="Google Shape;350;p42"/>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3"/>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356" name="Google Shape;356;p43"/>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357" name="Google Shape;357;p43"/>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solidFill>
                  <a:schemeClr val="lt2"/>
                </a:solidFill>
                <a:latin typeface="Montserrat"/>
                <a:ea typeface="Montserrat"/>
                <a:cs typeface="Montserrat"/>
                <a:sym typeface="Montserrat"/>
              </a:rPr>
              <a:t>IDENTITY</a:t>
            </a:r>
            <a:endParaRPr sz="2700" b="1">
              <a:solidFill>
                <a:schemeClr val="lt2"/>
              </a:solidFill>
              <a:latin typeface="Montserrat"/>
              <a:ea typeface="Montserrat"/>
              <a:cs typeface="Montserrat"/>
              <a:sym typeface="Montserrat"/>
            </a:endParaRPr>
          </a:p>
        </p:txBody>
      </p:sp>
      <p:sp>
        <p:nvSpPr>
          <p:cNvPr id="358" name="Google Shape;358;p43"/>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chemeClr val="accent2"/>
                </a:solidFill>
                <a:latin typeface="Proxima Nova"/>
                <a:ea typeface="Proxima Nova"/>
                <a:cs typeface="Proxima Nova"/>
                <a:sym typeface="Proxima Nova"/>
              </a:rPr>
              <a:t>PUBLIC KEY GÜVENLİĞİ</a:t>
            </a:r>
            <a:endParaRPr sz="1700" b="1">
              <a:solidFill>
                <a:schemeClr val="accent2"/>
              </a:solidFill>
              <a:latin typeface="Proxima Nova"/>
              <a:ea typeface="Proxima Nova"/>
              <a:cs typeface="Proxima Nova"/>
              <a:sym typeface="Proxima Nova"/>
            </a:endParaRPr>
          </a:p>
        </p:txBody>
      </p:sp>
      <p:pic>
        <p:nvPicPr>
          <p:cNvPr id="359" name="Google Shape;359;p43"/>
          <p:cNvPicPr preferRelativeResize="0"/>
          <p:nvPr/>
        </p:nvPicPr>
        <p:blipFill>
          <a:blip r:embed="rId3">
            <a:alphaModFix/>
          </a:blip>
          <a:stretch>
            <a:fillRect/>
          </a:stretch>
        </p:blipFill>
        <p:spPr>
          <a:xfrm>
            <a:off x="3273355" y="1771801"/>
            <a:ext cx="2597288" cy="2712723"/>
          </a:xfrm>
          <a:prstGeom prst="rect">
            <a:avLst/>
          </a:prstGeom>
          <a:noFill/>
          <a:ln>
            <a:noFill/>
          </a:ln>
        </p:spPr>
      </p:pic>
      <p:sp>
        <p:nvSpPr>
          <p:cNvPr id="360" name="Google Shape;360;p43"/>
          <p:cNvSpPr txBox="1"/>
          <p:nvPr/>
        </p:nvSpPr>
        <p:spPr>
          <a:xfrm>
            <a:off x="6123479" y="4398066"/>
            <a:ext cx="1125300" cy="1125000"/>
          </a:xfrm>
          <a:prstGeom prst="rect">
            <a:avLst/>
          </a:prstGeom>
          <a:noFill/>
          <a:ln>
            <a:noFill/>
          </a:ln>
        </p:spPr>
        <p:txBody>
          <a:bodyPr spcFirstLastPara="1" wrap="square" lIns="34300" tIns="34300" rIns="34300" bIns="34300" anchor="ctr" anchorCtr="0">
            <a:noAutofit/>
          </a:bodyPr>
          <a:lstStyle/>
          <a:p>
            <a:pPr marL="0" lvl="0" indent="0" algn="l" rtl="0">
              <a:spcBef>
                <a:spcPts val="0"/>
              </a:spcBef>
              <a:spcAft>
                <a:spcPts val="0"/>
              </a:spcAft>
              <a:buNone/>
            </a:pPr>
            <a:r>
              <a:rPr lang="en" sz="500" u="sng">
                <a:solidFill>
                  <a:schemeClr val="hlink"/>
                </a:solidFill>
                <a:hlinkClick r:id="rId4"/>
              </a:rPr>
              <a:t>https://www.shutterstock.com/image-illustration/sandy-planet-earth-sand-gravel-pebbles-66233314</a:t>
            </a:r>
            <a:endParaRPr sz="500"/>
          </a:p>
          <a:p>
            <a:pPr marL="0" lvl="0" indent="0" algn="l" rtl="0">
              <a:spcBef>
                <a:spcPts val="0"/>
              </a:spcBef>
              <a:spcAft>
                <a:spcPts val="0"/>
              </a:spcAft>
              <a:buNone/>
            </a:pPr>
            <a:endParaRPr sz="500"/>
          </a:p>
        </p:txBody>
      </p:sp>
      <p:sp>
        <p:nvSpPr>
          <p:cNvPr id="361" name="Google Shape;361;p43"/>
          <p:cNvSpPr txBox="1"/>
          <p:nvPr/>
        </p:nvSpPr>
        <p:spPr>
          <a:xfrm>
            <a:off x="765000" y="1176963"/>
            <a:ext cx="7373400" cy="52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Proxima Nova"/>
                <a:ea typeface="Proxima Nova"/>
                <a:cs typeface="Proxima Nova"/>
                <a:sym typeface="Proxima Nova"/>
              </a:rPr>
              <a:t>"Ya biri benim özel anahtarımı tahmin ederse?!"</a:t>
            </a:r>
            <a:endParaRPr sz="1800" b="1">
              <a:solidFill>
                <a:schemeClr val="lt1"/>
              </a:solidFill>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pic>
        <p:nvPicPr>
          <p:cNvPr id="366" name="Google Shape;366;p44"/>
          <p:cNvPicPr preferRelativeResize="0"/>
          <p:nvPr/>
        </p:nvPicPr>
        <p:blipFill>
          <a:blip r:embed="rId3">
            <a:alphaModFix/>
          </a:blip>
          <a:stretch>
            <a:fillRect/>
          </a:stretch>
        </p:blipFill>
        <p:spPr>
          <a:xfrm>
            <a:off x="7618478" y="3286343"/>
            <a:ext cx="1214035" cy="1267987"/>
          </a:xfrm>
          <a:prstGeom prst="rect">
            <a:avLst/>
          </a:prstGeom>
          <a:noFill/>
          <a:ln>
            <a:noFill/>
          </a:ln>
        </p:spPr>
      </p:pic>
      <p:pic>
        <p:nvPicPr>
          <p:cNvPr id="367" name="Google Shape;367;p44"/>
          <p:cNvPicPr preferRelativeResize="0"/>
          <p:nvPr/>
        </p:nvPicPr>
        <p:blipFill>
          <a:blip r:embed="rId3">
            <a:alphaModFix/>
          </a:blip>
          <a:stretch>
            <a:fillRect/>
          </a:stretch>
        </p:blipFill>
        <p:spPr>
          <a:xfrm>
            <a:off x="234755" y="1118740"/>
            <a:ext cx="1214035" cy="1267987"/>
          </a:xfrm>
          <a:prstGeom prst="rect">
            <a:avLst/>
          </a:prstGeom>
          <a:noFill/>
          <a:ln>
            <a:noFill/>
          </a:ln>
        </p:spPr>
      </p:pic>
      <p:pic>
        <p:nvPicPr>
          <p:cNvPr id="368" name="Google Shape;368;p44"/>
          <p:cNvPicPr preferRelativeResize="0"/>
          <p:nvPr/>
        </p:nvPicPr>
        <p:blipFill>
          <a:blip r:embed="rId3">
            <a:alphaModFix/>
          </a:blip>
          <a:stretch>
            <a:fillRect/>
          </a:stretch>
        </p:blipFill>
        <p:spPr>
          <a:xfrm>
            <a:off x="1269237" y="2280724"/>
            <a:ext cx="1214035" cy="1267987"/>
          </a:xfrm>
          <a:prstGeom prst="rect">
            <a:avLst/>
          </a:prstGeom>
          <a:noFill/>
          <a:ln>
            <a:noFill/>
          </a:ln>
        </p:spPr>
      </p:pic>
      <p:sp>
        <p:nvSpPr>
          <p:cNvPr id="369" name="Google Shape;369;p44"/>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370" name="Google Shape;370;p44"/>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371" name="Google Shape;371;p44"/>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solidFill>
                  <a:schemeClr val="lt2"/>
                </a:solidFill>
                <a:latin typeface="Montserrat"/>
                <a:ea typeface="Montserrat"/>
                <a:cs typeface="Montserrat"/>
                <a:sym typeface="Montserrat"/>
              </a:rPr>
              <a:t>IDENTITY</a:t>
            </a:r>
            <a:endParaRPr sz="2700" b="1">
              <a:solidFill>
                <a:schemeClr val="lt2"/>
              </a:solidFill>
              <a:latin typeface="Montserrat"/>
              <a:ea typeface="Montserrat"/>
              <a:cs typeface="Montserrat"/>
              <a:sym typeface="Montserrat"/>
            </a:endParaRPr>
          </a:p>
        </p:txBody>
      </p:sp>
      <p:sp>
        <p:nvSpPr>
          <p:cNvPr id="372" name="Google Shape;372;p44"/>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chemeClr val="accent2"/>
                </a:solidFill>
                <a:latin typeface="Proxima Nova"/>
                <a:ea typeface="Proxima Nova"/>
                <a:cs typeface="Proxima Nova"/>
                <a:sym typeface="Proxima Nova"/>
              </a:rPr>
              <a:t>PUBLIC KEY SECURITY</a:t>
            </a:r>
            <a:endParaRPr sz="1700" b="1">
              <a:solidFill>
                <a:schemeClr val="accent2"/>
              </a:solidFill>
              <a:latin typeface="Proxima Nova"/>
              <a:ea typeface="Proxima Nova"/>
              <a:cs typeface="Proxima Nova"/>
              <a:sym typeface="Proxima Nova"/>
            </a:endParaRPr>
          </a:p>
        </p:txBody>
      </p:sp>
      <p:pic>
        <p:nvPicPr>
          <p:cNvPr id="373" name="Google Shape;373;p44"/>
          <p:cNvPicPr preferRelativeResize="0"/>
          <p:nvPr/>
        </p:nvPicPr>
        <p:blipFill>
          <a:blip r:embed="rId3">
            <a:alphaModFix/>
          </a:blip>
          <a:stretch>
            <a:fillRect/>
          </a:stretch>
        </p:blipFill>
        <p:spPr>
          <a:xfrm>
            <a:off x="3273018" y="1215388"/>
            <a:ext cx="2597288" cy="2712723"/>
          </a:xfrm>
          <a:prstGeom prst="rect">
            <a:avLst/>
          </a:prstGeom>
          <a:noFill/>
          <a:ln>
            <a:noFill/>
          </a:ln>
        </p:spPr>
      </p:pic>
      <p:pic>
        <p:nvPicPr>
          <p:cNvPr id="374" name="Google Shape;374;p44"/>
          <p:cNvPicPr preferRelativeResize="0"/>
          <p:nvPr/>
        </p:nvPicPr>
        <p:blipFill>
          <a:blip r:embed="rId3">
            <a:alphaModFix/>
          </a:blip>
          <a:stretch>
            <a:fillRect/>
          </a:stretch>
        </p:blipFill>
        <p:spPr>
          <a:xfrm>
            <a:off x="7053346" y="3471320"/>
            <a:ext cx="688312" cy="718903"/>
          </a:xfrm>
          <a:prstGeom prst="rect">
            <a:avLst/>
          </a:prstGeom>
          <a:noFill/>
          <a:ln>
            <a:noFill/>
          </a:ln>
        </p:spPr>
      </p:pic>
      <p:pic>
        <p:nvPicPr>
          <p:cNvPr id="375" name="Google Shape;375;p44"/>
          <p:cNvPicPr preferRelativeResize="0"/>
          <p:nvPr/>
        </p:nvPicPr>
        <p:blipFill>
          <a:blip r:embed="rId3">
            <a:alphaModFix/>
          </a:blip>
          <a:stretch>
            <a:fillRect/>
          </a:stretch>
        </p:blipFill>
        <p:spPr>
          <a:xfrm>
            <a:off x="896408" y="2436310"/>
            <a:ext cx="688312" cy="718903"/>
          </a:xfrm>
          <a:prstGeom prst="rect">
            <a:avLst/>
          </a:prstGeom>
          <a:noFill/>
          <a:ln>
            <a:noFill/>
          </a:ln>
        </p:spPr>
      </p:pic>
      <p:pic>
        <p:nvPicPr>
          <p:cNvPr id="376" name="Google Shape;376;p44"/>
          <p:cNvPicPr preferRelativeResize="0"/>
          <p:nvPr/>
        </p:nvPicPr>
        <p:blipFill>
          <a:blip r:embed="rId3">
            <a:alphaModFix/>
          </a:blip>
          <a:stretch>
            <a:fillRect/>
          </a:stretch>
        </p:blipFill>
        <p:spPr>
          <a:xfrm>
            <a:off x="2246554" y="3471320"/>
            <a:ext cx="688312" cy="718903"/>
          </a:xfrm>
          <a:prstGeom prst="rect">
            <a:avLst/>
          </a:prstGeom>
          <a:noFill/>
          <a:ln>
            <a:noFill/>
          </a:ln>
        </p:spPr>
      </p:pic>
      <p:pic>
        <p:nvPicPr>
          <p:cNvPr id="377" name="Google Shape;377;p44"/>
          <p:cNvPicPr preferRelativeResize="0"/>
          <p:nvPr/>
        </p:nvPicPr>
        <p:blipFill>
          <a:blip r:embed="rId3">
            <a:alphaModFix/>
          </a:blip>
          <a:stretch>
            <a:fillRect/>
          </a:stretch>
        </p:blipFill>
        <p:spPr>
          <a:xfrm>
            <a:off x="1966600" y="1766565"/>
            <a:ext cx="688312" cy="718903"/>
          </a:xfrm>
          <a:prstGeom prst="rect">
            <a:avLst/>
          </a:prstGeom>
          <a:noFill/>
          <a:ln>
            <a:noFill/>
          </a:ln>
        </p:spPr>
      </p:pic>
      <p:pic>
        <p:nvPicPr>
          <p:cNvPr id="378" name="Google Shape;378;p44"/>
          <p:cNvPicPr preferRelativeResize="0"/>
          <p:nvPr/>
        </p:nvPicPr>
        <p:blipFill>
          <a:blip r:embed="rId3">
            <a:alphaModFix/>
          </a:blip>
          <a:stretch>
            <a:fillRect/>
          </a:stretch>
        </p:blipFill>
        <p:spPr>
          <a:xfrm>
            <a:off x="7741838" y="1294229"/>
            <a:ext cx="688312" cy="718903"/>
          </a:xfrm>
          <a:prstGeom prst="rect">
            <a:avLst/>
          </a:prstGeom>
          <a:noFill/>
          <a:ln>
            <a:noFill/>
          </a:ln>
        </p:spPr>
      </p:pic>
      <p:pic>
        <p:nvPicPr>
          <p:cNvPr id="379" name="Google Shape;379;p44"/>
          <p:cNvPicPr preferRelativeResize="0"/>
          <p:nvPr/>
        </p:nvPicPr>
        <p:blipFill>
          <a:blip r:embed="rId3">
            <a:alphaModFix/>
          </a:blip>
          <a:stretch>
            <a:fillRect/>
          </a:stretch>
        </p:blipFill>
        <p:spPr>
          <a:xfrm>
            <a:off x="6488908" y="1564231"/>
            <a:ext cx="1214035" cy="1267987"/>
          </a:xfrm>
          <a:prstGeom prst="rect">
            <a:avLst/>
          </a:prstGeom>
          <a:noFill/>
          <a:ln>
            <a:noFill/>
          </a:ln>
        </p:spPr>
      </p:pic>
      <p:pic>
        <p:nvPicPr>
          <p:cNvPr id="380" name="Google Shape;380;p44"/>
          <p:cNvPicPr preferRelativeResize="0"/>
          <p:nvPr/>
        </p:nvPicPr>
        <p:blipFill>
          <a:blip r:embed="rId3">
            <a:alphaModFix/>
          </a:blip>
          <a:stretch>
            <a:fillRect/>
          </a:stretch>
        </p:blipFill>
        <p:spPr>
          <a:xfrm>
            <a:off x="6137554" y="2724752"/>
            <a:ext cx="1214035" cy="1267987"/>
          </a:xfrm>
          <a:prstGeom prst="rect">
            <a:avLst/>
          </a:prstGeom>
          <a:noFill/>
          <a:ln>
            <a:noFill/>
          </a:ln>
        </p:spPr>
      </p:pic>
      <p:pic>
        <p:nvPicPr>
          <p:cNvPr id="381" name="Google Shape;381;p44"/>
          <p:cNvPicPr preferRelativeResize="0"/>
          <p:nvPr/>
        </p:nvPicPr>
        <p:blipFill>
          <a:blip r:embed="rId3">
            <a:alphaModFix/>
          </a:blip>
          <a:stretch>
            <a:fillRect/>
          </a:stretch>
        </p:blipFill>
        <p:spPr>
          <a:xfrm>
            <a:off x="7478908" y="1766571"/>
            <a:ext cx="1214035" cy="1267987"/>
          </a:xfrm>
          <a:prstGeom prst="rect">
            <a:avLst/>
          </a:prstGeom>
          <a:noFill/>
          <a:ln>
            <a:noFill/>
          </a:ln>
        </p:spPr>
      </p:pic>
      <p:pic>
        <p:nvPicPr>
          <p:cNvPr id="382" name="Google Shape;382;p44"/>
          <p:cNvPicPr preferRelativeResize="0"/>
          <p:nvPr/>
        </p:nvPicPr>
        <p:blipFill>
          <a:blip r:embed="rId3">
            <a:alphaModFix/>
          </a:blip>
          <a:stretch>
            <a:fillRect/>
          </a:stretch>
        </p:blipFill>
        <p:spPr>
          <a:xfrm>
            <a:off x="234755" y="3196779"/>
            <a:ext cx="1214035" cy="1267987"/>
          </a:xfrm>
          <a:prstGeom prst="rect">
            <a:avLst/>
          </a:prstGeom>
          <a:noFill/>
          <a:ln>
            <a:noFill/>
          </a:ln>
        </p:spPr>
      </p:pic>
      <p:pic>
        <p:nvPicPr>
          <p:cNvPr id="383" name="Google Shape;383;p44"/>
          <p:cNvPicPr preferRelativeResize="0"/>
          <p:nvPr/>
        </p:nvPicPr>
        <p:blipFill>
          <a:blip r:embed="rId3">
            <a:alphaModFix/>
          </a:blip>
          <a:stretch>
            <a:fillRect/>
          </a:stretch>
        </p:blipFill>
        <p:spPr>
          <a:xfrm>
            <a:off x="6137555" y="2212299"/>
            <a:ext cx="688312" cy="718903"/>
          </a:xfrm>
          <a:prstGeom prst="rect">
            <a:avLst/>
          </a:prstGeom>
          <a:noFill/>
          <a:ln>
            <a:noFill/>
          </a:ln>
        </p:spPr>
      </p:pic>
      <p:pic>
        <p:nvPicPr>
          <p:cNvPr id="384" name="Google Shape;384;p44"/>
          <p:cNvPicPr preferRelativeResize="0"/>
          <p:nvPr/>
        </p:nvPicPr>
        <p:blipFill>
          <a:blip r:embed="rId3">
            <a:alphaModFix/>
          </a:blip>
          <a:stretch>
            <a:fillRect/>
          </a:stretch>
        </p:blipFill>
        <p:spPr>
          <a:xfrm>
            <a:off x="1532166" y="1299507"/>
            <a:ext cx="688312" cy="718903"/>
          </a:xfrm>
          <a:prstGeom prst="rect">
            <a:avLst/>
          </a:prstGeom>
          <a:noFill/>
          <a:ln>
            <a:noFill/>
          </a:ln>
        </p:spPr>
      </p:pic>
      <p:pic>
        <p:nvPicPr>
          <p:cNvPr id="385" name="Google Shape;385;p44"/>
          <p:cNvPicPr preferRelativeResize="0"/>
          <p:nvPr/>
        </p:nvPicPr>
        <p:blipFill>
          <a:blip r:embed="rId3">
            <a:alphaModFix/>
          </a:blip>
          <a:stretch>
            <a:fillRect/>
          </a:stretch>
        </p:blipFill>
        <p:spPr>
          <a:xfrm>
            <a:off x="6929986" y="2436310"/>
            <a:ext cx="688312" cy="718903"/>
          </a:xfrm>
          <a:prstGeom prst="rect">
            <a:avLst/>
          </a:prstGeom>
          <a:noFill/>
          <a:ln>
            <a:noFill/>
          </a:ln>
        </p:spPr>
      </p:pic>
      <p:pic>
        <p:nvPicPr>
          <p:cNvPr id="386" name="Google Shape;386;p44"/>
          <p:cNvPicPr preferRelativeResize="0"/>
          <p:nvPr/>
        </p:nvPicPr>
        <p:blipFill>
          <a:blip r:embed="rId3">
            <a:alphaModFix/>
          </a:blip>
          <a:stretch>
            <a:fillRect/>
          </a:stretch>
        </p:blipFill>
        <p:spPr>
          <a:xfrm>
            <a:off x="1449105" y="3992739"/>
            <a:ext cx="688312" cy="718903"/>
          </a:xfrm>
          <a:prstGeom prst="rect">
            <a:avLst/>
          </a:prstGeom>
          <a:noFill/>
          <a:ln>
            <a:noFill/>
          </a:ln>
        </p:spPr>
      </p:pic>
      <p:pic>
        <p:nvPicPr>
          <p:cNvPr id="387" name="Google Shape;387;p44"/>
          <p:cNvPicPr preferRelativeResize="0"/>
          <p:nvPr/>
        </p:nvPicPr>
        <p:blipFill>
          <a:blip r:embed="rId3">
            <a:alphaModFix/>
          </a:blip>
          <a:stretch>
            <a:fillRect/>
          </a:stretch>
        </p:blipFill>
        <p:spPr>
          <a:xfrm>
            <a:off x="7202410" y="1249060"/>
            <a:ext cx="688312" cy="718903"/>
          </a:xfrm>
          <a:prstGeom prst="rect">
            <a:avLst/>
          </a:prstGeom>
          <a:noFill/>
          <a:ln>
            <a:noFill/>
          </a:ln>
        </p:spPr>
      </p:pic>
      <p:pic>
        <p:nvPicPr>
          <p:cNvPr id="388" name="Google Shape;388;p44"/>
          <p:cNvPicPr preferRelativeResize="0"/>
          <p:nvPr/>
        </p:nvPicPr>
        <p:blipFill>
          <a:blip r:embed="rId3">
            <a:alphaModFix/>
          </a:blip>
          <a:stretch>
            <a:fillRect/>
          </a:stretch>
        </p:blipFill>
        <p:spPr>
          <a:xfrm>
            <a:off x="2483587" y="2386726"/>
            <a:ext cx="688312" cy="718903"/>
          </a:xfrm>
          <a:prstGeom prst="rect">
            <a:avLst/>
          </a:prstGeom>
          <a:noFill/>
          <a:ln>
            <a:noFill/>
          </a:ln>
        </p:spPr>
      </p:pic>
      <p:pic>
        <p:nvPicPr>
          <p:cNvPr id="389" name="Google Shape;389;p44"/>
          <p:cNvPicPr preferRelativeResize="0"/>
          <p:nvPr/>
        </p:nvPicPr>
        <p:blipFill>
          <a:blip r:embed="rId3">
            <a:alphaModFix/>
          </a:blip>
          <a:stretch>
            <a:fillRect/>
          </a:stretch>
        </p:blipFill>
        <p:spPr>
          <a:xfrm>
            <a:off x="6400484" y="3992739"/>
            <a:ext cx="688312" cy="718903"/>
          </a:xfrm>
          <a:prstGeom prst="rect">
            <a:avLst/>
          </a:prstGeom>
          <a:noFill/>
          <a:ln>
            <a:noFill/>
          </a:ln>
        </p:spPr>
      </p:pic>
      <p:pic>
        <p:nvPicPr>
          <p:cNvPr id="390" name="Google Shape;390;p44"/>
          <p:cNvPicPr preferRelativeResize="0"/>
          <p:nvPr/>
        </p:nvPicPr>
        <p:blipFill>
          <a:blip r:embed="rId3">
            <a:alphaModFix/>
          </a:blip>
          <a:stretch>
            <a:fillRect/>
          </a:stretch>
        </p:blipFill>
        <p:spPr>
          <a:xfrm>
            <a:off x="6192450" y="1137057"/>
            <a:ext cx="688312" cy="718903"/>
          </a:xfrm>
          <a:prstGeom prst="rect">
            <a:avLst/>
          </a:prstGeom>
          <a:noFill/>
          <a:ln>
            <a:noFill/>
          </a:ln>
        </p:spPr>
      </p:pic>
      <p:pic>
        <p:nvPicPr>
          <p:cNvPr id="391" name="Google Shape;391;p44"/>
          <p:cNvPicPr preferRelativeResize="0"/>
          <p:nvPr/>
        </p:nvPicPr>
        <p:blipFill>
          <a:blip r:embed="rId3">
            <a:alphaModFix/>
          </a:blip>
          <a:stretch>
            <a:fillRect/>
          </a:stretch>
        </p:blipFill>
        <p:spPr>
          <a:xfrm>
            <a:off x="2761038" y="3985670"/>
            <a:ext cx="688312" cy="718903"/>
          </a:xfrm>
          <a:prstGeom prst="rect">
            <a:avLst/>
          </a:prstGeom>
          <a:noFill/>
          <a:ln>
            <a:noFill/>
          </a:ln>
        </p:spPr>
      </p:pic>
      <p:pic>
        <p:nvPicPr>
          <p:cNvPr id="392" name="Google Shape;392;p44"/>
          <p:cNvPicPr preferRelativeResize="0"/>
          <p:nvPr/>
        </p:nvPicPr>
        <p:blipFill>
          <a:blip r:embed="rId3">
            <a:alphaModFix/>
          </a:blip>
          <a:stretch>
            <a:fillRect/>
          </a:stretch>
        </p:blipFill>
        <p:spPr>
          <a:xfrm>
            <a:off x="2402594" y="1171267"/>
            <a:ext cx="688312" cy="718903"/>
          </a:xfrm>
          <a:prstGeom prst="rect">
            <a:avLst/>
          </a:prstGeom>
          <a:noFill/>
          <a:ln>
            <a:noFill/>
          </a:ln>
        </p:spPr>
      </p:pic>
      <p:sp>
        <p:nvSpPr>
          <p:cNvPr id="393" name="Google Shape;393;p44"/>
          <p:cNvSpPr txBox="1"/>
          <p:nvPr/>
        </p:nvSpPr>
        <p:spPr>
          <a:xfrm>
            <a:off x="6123479" y="4398066"/>
            <a:ext cx="1125300" cy="1125000"/>
          </a:xfrm>
          <a:prstGeom prst="rect">
            <a:avLst/>
          </a:prstGeom>
          <a:noFill/>
          <a:ln>
            <a:noFill/>
          </a:ln>
        </p:spPr>
        <p:txBody>
          <a:bodyPr spcFirstLastPara="1" wrap="square" lIns="34300" tIns="34300" rIns="34300" bIns="34300" anchor="ctr" anchorCtr="0">
            <a:noAutofit/>
          </a:bodyPr>
          <a:lstStyle/>
          <a:p>
            <a:pPr marL="0" lvl="0" indent="0" algn="l" rtl="0">
              <a:spcBef>
                <a:spcPts val="0"/>
              </a:spcBef>
              <a:spcAft>
                <a:spcPts val="0"/>
              </a:spcAft>
              <a:buNone/>
            </a:pPr>
            <a:r>
              <a:rPr lang="en" sz="500" u="sng">
                <a:solidFill>
                  <a:schemeClr val="hlink"/>
                </a:solidFill>
                <a:hlinkClick r:id="rId4"/>
              </a:rPr>
              <a:t>https://www.shutterstock.com/image-illustration/sandy-planet-earth-sand-gravel-pebbles-66233314</a:t>
            </a:r>
            <a:endParaRPr sz="500"/>
          </a:p>
          <a:p>
            <a:pPr marL="0" lvl="0" indent="0" algn="l" rtl="0">
              <a:spcBef>
                <a:spcPts val="0"/>
              </a:spcBef>
              <a:spcAft>
                <a:spcPts val="0"/>
              </a:spcAft>
              <a:buNone/>
            </a:pPr>
            <a:endParaRPr sz="50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45"/>
          <p:cNvSpPr txBox="1">
            <a:spLocks noGrp="1"/>
          </p:cNvSpPr>
          <p:nvPr>
            <p:ph type="body" idx="1"/>
          </p:nvPr>
        </p:nvSpPr>
        <p:spPr>
          <a:xfrm>
            <a:off x="356718" y="1200366"/>
            <a:ext cx="8430600" cy="3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chemeClr val="lt2"/>
              </a:solidFill>
              <a:latin typeface="Proxima Nova"/>
              <a:ea typeface="Proxima Nova"/>
              <a:cs typeface="Proxima Nova"/>
              <a:sym typeface="Proxima Nova"/>
            </a:endParaRPr>
          </a:p>
          <a:p>
            <a:pPr marL="457200" lvl="0" indent="-342900" algn="l" rtl="0">
              <a:spcBef>
                <a:spcPts val="0"/>
              </a:spcBef>
              <a:spcAft>
                <a:spcPts val="0"/>
              </a:spcAft>
              <a:buClr>
                <a:schemeClr val="lt2"/>
              </a:buClr>
              <a:buSzPts val="1800"/>
              <a:buFont typeface="Proxima Nova"/>
              <a:buChar char="●"/>
            </a:pPr>
            <a:r>
              <a:rPr lang="en" sz="1800">
                <a:solidFill>
                  <a:schemeClr val="lt2"/>
                </a:solidFill>
                <a:latin typeface="Proxima Nova"/>
                <a:ea typeface="Proxima Nova"/>
                <a:cs typeface="Proxima Nova"/>
                <a:sym typeface="Proxima Nova"/>
              </a:rPr>
              <a:t>Bitcoin </a:t>
            </a:r>
            <a:endParaRPr sz="1800">
              <a:solidFill>
                <a:schemeClr val="lt2"/>
              </a:solidFill>
              <a:latin typeface="Proxima Nova"/>
              <a:ea typeface="Proxima Nova"/>
              <a:cs typeface="Proxima Nova"/>
              <a:sym typeface="Proxima Nova"/>
            </a:endParaRPr>
          </a:p>
          <a:p>
            <a:pPr marL="914400" lvl="1" indent="-342900" algn="l" rtl="0">
              <a:spcBef>
                <a:spcPts val="0"/>
              </a:spcBef>
              <a:spcAft>
                <a:spcPts val="0"/>
              </a:spcAft>
              <a:buClr>
                <a:schemeClr val="lt2"/>
              </a:buClr>
              <a:buSzPts val="1800"/>
              <a:buFont typeface="Proxima Nova"/>
              <a:buChar char="○"/>
            </a:pPr>
            <a:r>
              <a:rPr lang="en" sz="1800">
                <a:solidFill>
                  <a:schemeClr val="lt2"/>
                </a:solidFill>
                <a:latin typeface="Proxima Nova"/>
                <a:ea typeface="Proxima Nova"/>
                <a:cs typeface="Proxima Nova"/>
                <a:sym typeface="Proxima Nova"/>
              </a:rPr>
              <a:t>2</a:t>
            </a:r>
            <a:r>
              <a:rPr lang="en" sz="1800" baseline="30000">
                <a:solidFill>
                  <a:schemeClr val="lt2"/>
                </a:solidFill>
                <a:latin typeface="Proxima Nova"/>
                <a:ea typeface="Proxima Nova"/>
                <a:cs typeface="Proxima Nova"/>
                <a:sym typeface="Proxima Nova"/>
              </a:rPr>
              <a:t>160</a:t>
            </a:r>
            <a:r>
              <a:rPr lang="en" sz="1800">
                <a:solidFill>
                  <a:schemeClr val="lt2"/>
                </a:solidFill>
                <a:latin typeface="Proxima Nova"/>
                <a:ea typeface="Proxima Nova"/>
                <a:cs typeface="Proxima Nova"/>
                <a:sym typeface="Proxima Nova"/>
              </a:rPr>
              <a:t> (1,461,501,637,330,902,918,203,684,832,716,283,019,655,932,542,97) olası adrese sahiptir.</a:t>
            </a:r>
            <a:endParaRPr sz="1800">
              <a:solidFill>
                <a:schemeClr val="lt2"/>
              </a:solidFill>
              <a:latin typeface="Proxima Nova"/>
              <a:ea typeface="Proxima Nova"/>
              <a:cs typeface="Proxima Nova"/>
              <a:sym typeface="Proxima Nova"/>
            </a:endParaRPr>
          </a:p>
          <a:p>
            <a:pPr marL="457200" lvl="0" indent="-342900" algn="l" rtl="0">
              <a:spcBef>
                <a:spcPts val="0"/>
              </a:spcBef>
              <a:spcAft>
                <a:spcPts val="0"/>
              </a:spcAft>
              <a:buClr>
                <a:schemeClr val="lt2"/>
              </a:buClr>
              <a:buSzPts val="1800"/>
              <a:buFont typeface="Proxima Nova"/>
              <a:buChar char="●"/>
            </a:pPr>
            <a:r>
              <a:rPr lang="en" sz="1800">
                <a:solidFill>
                  <a:schemeClr val="lt2"/>
                </a:solidFill>
                <a:latin typeface="Proxima Nova"/>
                <a:ea typeface="Proxima Nova"/>
                <a:cs typeface="Proxima Nova"/>
                <a:sym typeface="Proxima Nova"/>
              </a:rPr>
              <a:t>Rastgele ortak anahtar oluşturma kullanarak herhangi birinin çakışması neredeyse imkansız</a:t>
            </a:r>
            <a:endParaRPr sz="1800">
              <a:solidFill>
                <a:schemeClr val="lt2"/>
              </a:solidFill>
              <a:latin typeface="Proxima Nova"/>
              <a:ea typeface="Proxima Nova"/>
              <a:cs typeface="Proxima Nova"/>
              <a:sym typeface="Proxima Nova"/>
            </a:endParaRPr>
          </a:p>
          <a:p>
            <a:pPr marL="914400" lvl="1" indent="-342900" algn="l" rtl="0">
              <a:spcBef>
                <a:spcPts val="0"/>
              </a:spcBef>
              <a:spcAft>
                <a:spcPts val="0"/>
              </a:spcAft>
              <a:buClr>
                <a:schemeClr val="lt2"/>
              </a:buClr>
              <a:buSzPts val="1800"/>
              <a:buFont typeface="Proxima Nova"/>
              <a:buChar char="○"/>
            </a:pPr>
            <a:r>
              <a:rPr lang="en" sz="1800">
                <a:solidFill>
                  <a:schemeClr val="lt2"/>
                </a:solidFill>
                <a:latin typeface="Proxima Nova"/>
                <a:ea typeface="Proxima Nova"/>
                <a:cs typeface="Proxima Nova"/>
                <a:sym typeface="Proxima Nova"/>
              </a:rPr>
              <a:t>Nisan 2017 Dünya nüfusu: 7.5 milyar</a:t>
            </a:r>
            <a:endParaRPr sz="1800">
              <a:solidFill>
                <a:schemeClr val="lt2"/>
              </a:solidFill>
              <a:latin typeface="Proxima Nova"/>
              <a:ea typeface="Proxima Nova"/>
              <a:cs typeface="Proxima Nova"/>
              <a:sym typeface="Proxima Nova"/>
            </a:endParaRPr>
          </a:p>
          <a:p>
            <a:pPr marL="1371600" lvl="2" indent="-342900" algn="l" rtl="0">
              <a:spcBef>
                <a:spcPts val="0"/>
              </a:spcBef>
              <a:spcAft>
                <a:spcPts val="0"/>
              </a:spcAft>
              <a:buClr>
                <a:schemeClr val="lt2"/>
              </a:buClr>
              <a:buSzPts val="1800"/>
              <a:buFont typeface="Proxima Nova"/>
              <a:buChar char="■"/>
            </a:pPr>
            <a:r>
              <a:rPr lang="en" sz="1800">
                <a:solidFill>
                  <a:schemeClr val="lt2"/>
                </a:solidFill>
                <a:latin typeface="Proxima Nova"/>
                <a:ea typeface="Proxima Nova"/>
                <a:cs typeface="Proxima Nova"/>
                <a:sym typeface="Proxima Nova"/>
              </a:rPr>
              <a:t>Herkes kendisine yaklaşık  2</a:t>
            </a:r>
            <a:r>
              <a:rPr lang="en" sz="1800" baseline="30000">
                <a:solidFill>
                  <a:schemeClr val="lt2"/>
                </a:solidFill>
                <a:latin typeface="Proxima Nova"/>
                <a:ea typeface="Proxima Nova"/>
                <a:cs typeface="Proxima Nova"/>
                <a:sym typeface="Proxima Nova"/>
              </a:rPr>
              <a:t>126</a:t>
            </a:r>
            <a:r>
              <a:rPr lang="en" sz="1800">
                <a:solidFill>
                  <a:schemeClr val="lt2"/>
                </a:solidFill>
                <a:latin typeface="Proxima Nova"/>
                <a:ea typeface="Proxima Nova"/>
                <a:cs typeface="Proxima Nova"/>
                <a:sym typeface="Proxima Nova"/>
              </a:rPr>
              <a:t> adres seçebilir.</a:t>
            </a:r>
            <a:endParaRPr sz="1800">
              <a:solidFill>
                <a:schemeClr val="lt2"/>
              </a:solidFill>
              <a:latin typeface="Proxima Nova"/>
              <a:ea typeface="Proxima Nova"/>
              <a:cs typeface="Proxima Nova"/>
              <a:sym typeface="Proxima Nova"/>
            </a:endParaRPr>
          </a:p>
        </p:txBody>
      </p:sp>
      <p:sp>
        <p:nvSpPr>
          <p:cNvPr id="399" name="Google Shape;399;p45"/>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MAX FANG</a:t>
            </a:r>
            <a:endParaRPr sz="900">
              <a:solidFill>
                <a:srgbClr val="B7B7B7"/>
              </a:solidFill>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UPDATED BY NADIR AKHTAR</a:t>
            </a:r>
            <a:endParaRPr sz="900">
              <a:solidFill>
                <a:srgbClr val="B7B7B7"/>
              </a:solidFill>
              <a:latin typeface="Proxima Nova"/>
              <a:ea typeface="Proxima Nova"/>
              <a:cs typeface="Proxima Nova"/>
              <a:sym typeface="Proxima Nova"/>
            </a:endParaRPr>
          </a:p>
        </p:txBody>
      </p:sp>
      <p:sp>
        <p:nvSpPr>
          <p:cNvPr id="400" name="Google Shape;400;p45"/>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401" name="Google Shape;401;p45"/>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chemeClr val="accent2"/>
                </a:solidFill>
                <a:latin typeface="Proxima Nova"/>
                <a:ea typeface="Proxima Nova"/>
                <a:cs typeface="Proxima Nova"/>
                <a:sym typeface="Proxima Nova"/>
              </a:rPr>
              <a:t>SECURITY: HIDDEN IN PLAIN SIGHT</a:t>
            </a:r>
            <a:endParaRPr sz="1700" b="1">
              <a:solidFill>
                <a:schemeClr val="accent2"/>
              </a:solidFill>
              <a:latin typeface="Proxima Nova"/>
              <a:ea typeface="Proxima Nova"/>
              <a:cs typeface="Proxima Nova"/>
              <a:sym typeface="Proxima Nova"/>
            </a:endParaRPr>
          </a:p>
        </p:txBody>
      </p:sp>
      <p:sp>
        <p:nvSpPr>
          <p:cNvPr id="402" name="Google Shape;402;p45"/>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solidFill>
                  <a:schemeClr val="lt2"/>
                </a:solidFill>
                <a:latin typeface="Montserrat"/>
                <a:ea typeface="Montserrat"/>
                <a:cs typeface="Montserrat"/>
                <a:sym typeface="Montserrat"/>
              </a:rPr>
              <a:t>IDENTITY</a:t>
            </a:r>
            <a:endParaRPr sz="2700" b="1">
              <a:solidFill>
                <a:schemeClr val="lt2"/>
              </a:solidFill>
              <a:latin typeface="Montserrat"/>
              <a:ea typeface="Montserrat"/>
              <a:cs typeface="Montserrat"/>
              <a:sym typeface="Montserrat"/>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grpSp>
        <p:nvGrpSpPr>
          <p:cNvPr id="407" name="Google Shape;407;p46"/>
          <p:cNvGrpSpPr/>
          <p:nvPr/>
        </p:nvGrpSpPr>
        <p:grpSpPr>
          <a:xfrm>
            <a:off x="2073574" y="1540926"/>
            <a:ext cx="4650188" cy="2061848"/>
            <a:chOff x="9035140" y="4117650"/>
            <a:chExt cx="5441362" cy="2413212"/>
          </a:xfrm>
        </p:grpSpPr>
        <p:sp>
          <p:nvSpPr>
            <p:cNvPr id="408" name="Google Shape;408;p46"/>
            <p:cNvSpPr txBox="1"/>
            <p:nvPr/>
          </p:nvSpPr>
          <p:spPr>
            <a:xfrm>
              <a:off x="10339172" y="4911919"/>
              <a:ext cx="4020600" cy="1094400"/>
            </a:xfrm>
            <a:prstGeom prst="rect">
              <a:avLst/>
            </a:prstGeom>
            <a:no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chemeClr val="dk2"/>
                </a:buClr>
                <a:buFont typeface="Montserrat"/>
                <a:buNone/>
              </a:pPr>
              <a:r>
                <a:rPr lang="en" sz="3000" b="1">
                  <a:solidFill>
                    <a:schemeClr val="dk2"/>
                  </a:solidFill>
                  <a:latin typeface="Montserrat"/>
                  <a:ea typeface="Montserrat"/>
                  <a:cs typeface="Montserrat"/>
                  <a:sym typeface="Montserrat"/>
                </a:rPr>
                <a:t>TRANSACTIONS</a:t>
              </a:r>
              <a:endParaRPr sz="3000" b="1">
                <a:solidFill>
                  <a:schemeClr val="dk2"/>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2"/>
                </a:buClr>
                <a:buFont typeface="Montserrat"/>
                <a:buNone/>
              </a:pPr>
              <a:r>
                <a:rPr lang="en" sz="3000" b="1">
                  <a:solidFill>
                    <a:schemeClr val="dk2"/>
                  </a:solidFill>
                  <a:latin typeface="Montserrat"/>
                  <a:ea typeface="Montserrat"/>
                  <a:cs typeface="Montserrat"/>
                  <a:sym typeface="Montserrat"/>
                </a:rPr>
                <a:t>(İŞLEMLER)</a:t>
              </a:r>
              <a:endParaRPr sz="3000" b="1">
                <a:solidFill>
                  <a:schemeClr val="dk2"/>
                </a:solidFill>
                <a:latin typeface="Montserrat"/>
                <a:ea typeface="Montserrat"/>
                <a:cs typeface="Montserrat"/>
                <a:sym typeface="Montserrat"/>
              </a:endParaRPr>
            </a:p>
          </p:txBody>
        </p:sp>
        <p:sp>
          <p:nvSpPr>
            <p:cNvPr id="409" name="Google Shape;409;p46"/>
            <p:cNvSpPr txBox="1"/>
            <p:nvPr/>
          </p:nvSpPr>
          <p:spPr>
            <a:xfrm>
              <a:off x="9035140" y="4117650"/>
              <a:ext cx="1215600" cy="2067000"/>
            </a:xfrm>
            <a:prstGeom prst="rect">
              <a:avLst/>
            </a:prstGeom>
            <a:noFill/>
            <a:ln>
              <a:noFill/>
            </a:ln>
          </p:spPr>
          <p:txBody>
            <a:bodyPr spcFirstLastPara="1" wrap="square" lIns="34300" tIns="17150" rIns="34300" bIns="17150" anchor="t" anchorCtr="0">
              <a:noAutofit/>
            </a:bodyPr>
            <a:lstStyle/>
            <a:p>
              <a:pPr marL="0" marR="0" lvl="0" indent="0" algn="r" rtl="0">
                <a:lnSpc>
                  <a:spcPct val="100000"/>
                </a:lnSpc>
                <a:spcBef>
                  <a:spcPts val="0"/>
                </a:spcBef>
                <a:spcAft>
                  <a:spcPts val="0"/>
                </a:spcAft>
                <a:buClr>
                  <a:srgbClr val="D8D8D8"/>
                </a:buClr>
                <a:buFont typeface="Montserrat"/>
                <a:buNone/>
              </a:pPr>
              <a:r>
                <a:rPr lang="en" sz="11300" b="1">
                  <a:solidFill>
                    <a:srgbClr val="D8D8D8"/>
                  </a:solidFill>
                  <a:latin typeface="Montserrat"/>
                  <a:ea typeface="Montserrat"/>
                  <a:cs typeface="Montserrat"/>
                  <a:sym typeface="Montserrat"/>
                </a:rPr>
                <a:t>3</a:t>
              </a:r>
              <a:endParaRPr sz="500"/>
            </a:p>
          </p:txBody>
        </p:sp>
        <p:cxnSp>
          <p:nvCxnSpPr>
            <p:cNvPr id="410" name="Google Shape;410;p46"/>
            <p:cNvCxnSpPr/>
            <p:nvPr/>
          </p:nvCxnSpPr>
          <p:spPr>
            <a:xfrm rot="10800000">
              <a:off x="9923400" y="4117650"/>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411" name="Google Shape;411;p46"/>
            <p:cNvCxnSpPr/>
            <p:nvPr/>
          </p:nvCxnSpPr>
          <p:spPr>
            <a:xfrm>
              <a:off x="9923385" y="6197862"/>
              <a:ext cx="0" cy="333000"/>
            </a:xfrm>
            <a:prstGeom prst="straightConnector1">
              <a:avLst/>
            </a:prstGeom>
            <a:noFill/>
            <a:ln w="28575" cap="flat" cmpd="sng">
              <a:solidFill>
                <a:schemeClr val="accent1"/>
              </a:solidFill>
              <a:prstDash val="solid"/>
              <a:miter lim="8000"/>
              <a:headEnd type="none" w="sm" len="sm"/>
              <a:tailEnd type="none" w="sm" len="sm"/>
            </a:ln>
          </p:spPr>
        </p:cxnSp>
        <p:cxnSp>
          <p:nvCxnSpPr>
            <p:cNvPr id="412" name="Google Shape;412;p46"/>
            <p:cNvCxnSpPr/>
            <p:nvPr/>
          </p:nvCxnSpPr>
          <p:spPr>
            <a:xfrm rot="10800000">
              <a:off x="9923400" y="6523464"/>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413" name="Google Shape;413;p46"/>
            <p:cNvCxnSpPr/>
            <p:nvPr/>
          </p:nvCxnSpPr>
          <p:spPr>
            <a:xfrm>
              <a:off x="14476502" y="4117650"/>
              <a:ext cx="0" cy="2405700"/>
            </a:xfrm>
            <a:prstGeom prst="straightConnector1">
              <a:avLst/>
            </a:prstGeom>
            <a:noFill/>
            <a:ln w="28575" cap="flat" cmpd="sng">
              <a:solidFill>
                <a:schemeClr val="accent1"/>
              </a:solidFill>
              <a:prstDash val="solid"/>
              <a:miter lim="8000"/>
              <a:headEnd type="none" w="sm" len="sm"/>
              <a:tailEnd type="none" w="sm" len="sm"/>
            </a:ln>
          </p:spPr>
        </p:cxnSp>
        <p:cxnSp>
          <p:nvCxnSpPr>
            <p:cNvPr id="414" name="Google Shape;414;p46"/>
            <p:cNvCxnSpPr/>
            <p:nvPr/>
          </p:nvCxnSpPr>
          <p:spPr>
            <a:xfrm>
              <a:off x="9923385" y="4117650"/>
              <a:ext cx="0" cy="333000"/>
            </a:xfrm>
            <a:prstGeom prst="straightConnector1">
              <a:avLst/>
            </a:prstGeom>
            <a:noFill/>
            <a:ln w="28575" cap="flat" cmpd="sng">
              <a:solidFill>
                <a:schemeClr val="accent1"/>
              </a:solidFill>
              <a:prstDash val="solid"/>
              <a:miter lim="8000"/>
              <a:headEnd type="none" w="sm" len="sm"/>
              <a:tailEnd type="none" w="sm" len="sm"/>
            </a:ln>
          </p:spPr>
        </p:cxnSp>
      </p:grpSp>
      <p:sp>
        <p:nvSpPr>
          <p:cNvPr id="415" name="Google Shape;415;p46"/>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47"/>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421" name="Google Shape;421;p47"/>
          <p:cNvSpPr txBox="1">
            <a:spLocks noGrp="1"/>
          </p:cNvSpPr>
          <p:nvPr>
            <p:ph type="body" idx="1"/>
          </p:nvPr>
        </p:nvSpPr>
        <p:spPr>
          <a:xfrm>
            <a:off x="261696" y="973463"/>
            <a:ext cx="8620500" cy="319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900">
                <a:latin typeface="Proxima Nova"/>
                <a:ea typeface="Proxima Nova"/>
                <a:cs typeface="Proxima Nova"/>
                <a:sym typeface="Proxima Nova"/>
              </a:rPr>
              <a:t>"Bir işlemi geçerli kılan nedir?"</a:t>
            </a:r>
            <a:endParaRPr sz="3900">
              <a:latin typeface="Proxima Nova"/>
              <a:ea typeface="Proxima Nova"/>
              <a:cs typeface="Proxima Nova"/>
              <a:sym typeface="Proxima Nova"/>
            </a:endParaRPr>
          </a:p>
        </p:txBody>
      </p:sp>
      <p:sp>
        <p:nvSpPr>
          <p:cNvPr id="422" name="Google Shape;422;p47"/>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423" name="Google Shape;423;p47"/>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TRANSACTIONS</a:t>
            </a:r>
            <a:endParaRPr sz="2700" b="1">
              <a:latin typeface="Montserrat"/>
              <a:ea typeface="Montserrat"/>
              <a:cs typeface="Montserrat"/>
              <a:sym typeface="Montserrat"/>
            </a:endParaRPr>
          </a:p>
        </p:txBody>
      </p:sp>
      <p:sp>
        <p:nvSpPr>
          <p:cNvPr id="424" name="Google Shape;424;p47"/>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VALIDITY</a:t>
            </a:r>
            <a:endParaRPr sz="1700" b="1">
              <a:solidFill>
                <a:srgbClr val="BFBFBF"/>
              </a:solidFill>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48"/>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430" name="Google Shape;430;p48"/>
          <p:cNvSpPr txBox="1">
            <a:spLocks noGrp="1"/>
          </p:cNvSpPr>
          <p:nvPr>
            <p:ph type="body" idx="1"/>
          </p:nvPr>
        </p:nvSpPr>
        <p:spPr>
          <a:xfrm>
            <a:off x="706387" y="973494"/>
            <a:ext cx="7731300" cy="3196500"/>
          </a:xfrm>
          <a:prstGeom prst="rect">
            <a:avLst/>
          </a:prstGeom>
          <a:noFill/>
          <a:ln>
            <a:noFill/>
          </a:ln>
        </p:spPr>
        <p:txBody>
          <a:bodyPr spcFirstLastPara="1" wrap="square" lIns="91425" tIns="91425" rIns="91425" bIns="91425" anchor="ctr" anchorCtr="0">
            <a:noAutofit/>
          </a:bodyPr>
          <a:lstStyle/>
          <a:p>
            <a:pPr marL="457200" marR="0" lvl="0" indent="-400050" algn="l" rtl="0">
              <a:lnSpc>
                <a:spcPct val="100000"/>
              </a:lnSpc>
              <a:spcBef>
                <a:spcPts val="0"/>
              </a:spcBef>
              <a:spcAft>
                <a:spcPts val="0"/>
              </a:spcAft>
              <a:buSzPts val="2700"/>
              <a:buFont typeface="Proxima Nova"/>
              <a:buChar char="●"/>
            </a:pPr>
            <a:r>
              <a:rPr lang="en" sz="2700">
                <a:latin typeface="Proxima Nova"/>
                <a:ea typeface="Proxima Nova"/>
                <a:cs typeface="Proxima Nova"/>
                <a:sym typeface="Proxima Nova"/>
              </a:rPr>
              <a:t>Mülkiyet kanıtı (imza)</a:t>
            </a:r>
            <a:endParaRPr sz="2700">
              <a:latin typeface="Proxima Nova"/>
              <a:ea typeface="Proxima Nova"/>
              <a:cs typeface="Proxima Nova"/>
              <a:sym typeface="Proxima Nova"/>
            </a:endParaRPr>
          </a:p>
          <a:p>
            <a:pPr marL="457200" marR="0" lvl="0" indent="-400050" algn="l" rtl="0">
              <a:lnSpc>
                <a:spcPct val="100000"/>
              </a:lnSpc>
              <a:spcBef>
                <a:spcPts val="0"/>
              </a:spcBef>
              <a:spcAft>
                <a:spcPts val="0"/>
              </a:spcAft>
              <a:buSzPts val="2700"/>
              <a:buFont typeface="Proxima Nova"/>
              <a:buChar char="●"/>
            </a:pPr>
            <a:r>
              <a:rPr lang="en" sz="2700">
                <a:latin typeface="Proxima Nova"/>
                <a:ea typeface="Proxima Nova"/>
                <a:cs typeface="Proxima Nova"/>
                <a:sym typeface="Proxima Nova"/>
              </a:rPr>
              <a:t>Kullanılabilir fonlar</a:t>
            </a:r>
            <a:endParaRPr sz="2700">
              <a:latin typeface="Proxima Nova"/>
              <a:ea typeface="Proxima Nova"/>
              <a:cs typeface="Proxima Nova"/>
              <a:sym typeface="Proxima Nova"/>
            </a:endParaRPr>
          </a:p>
          <a:p>
            <a:pPr marL="457200" marR="0" lvl="0" indent="-400050" algn="l" rtl="0">
              <a:lnSpc>
                <a:spcPct val="100000"/>
              </a:lnSpc>
              <a:spcBef>
                <a:spcPts val="0"/>
              </a:spcBef>
              <a:spcAft>
                <a:spcPts val="0"/>
              </a:spcAft>
              <a:buSzPts val="2700"/>
              <a:buFont typeface="Proxima Nova"/>
              <a:buChar char="●"/>
            </a:pPr>
            <a:r>
              <a:rPr lang="en" sz="2700">
                <a:latin typeface="Proxima Nova"/>
                <a:ea typeface="Proxima Nova"/>
                <a:cs typeface="Proxima Nova"/>
                <a:sym typeface="Proxima Nova"/>
              </a:rPr>
              <a:t>Aynı fonları kullanan başka işlem yok</a:t>
            </a:r>
            <a:endParaRPr sz="2700">
              <a:latin typeface="Proxima Nova"/>
              <a:ea typeface="Proxima Nova"/>
              <a:cs typeface="Proxima Nova"/>
              <a:sym typeface="Proxima Nova"/>
            </a:endParaRPr>
          </a:p>
          <a:p>
            <a:pPr marL="0" marR="0" lvl="0" indent="0" algn="l" rtl="0">
              <a:lnSpc>
                <a:spcPct val="100000"/>
              </a:lnSpc>
              <a:spcBef>
                <a:spcPts val="0"/>
              </a:spcBef>
              <a:spcAft>
                <a:spcPts val="0"/>
              </a:spcAft>
              <a:buNone/>
            </a:pPr>
            <a:endParaRPr sz="2700">
              <a:latin typeface="Proxima Nova"/>
              <a:ea typeface="Proxima Nova"/>
              <a:cs typeface="Proxima Nova"/>
              <a:sym typeface="Proxima Nova"/>
            </a:endParaRPr>
          </a:p>
        </p:txBody>
      </p:sp>
      <p:sp>
        <p:nvSpPr>
          <p:cNvPr id="431" name="Google Shape;431;p48"/>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432" name="Google Shape;432;p48"/>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TRANSACTIONS</a:t>
            </a:r>
            <a:endParaRPr sz="2700" b="1">
              <a:latin typeface="Montserrat"/>
              <a:ea typeface="Montserrat"/>
              <a:cs typeface="Montserrat"/>
              <a:sym typeface="Montserrat"/>
            </a:endParaRPr>
          </a:p>
        </p:txBody>
      </p:sp>
      <p:sp>
        <p:nvSpPr>
          <p:cNvPr id="433" name="Google Shape;433;p48"/>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VALIDITY</a:t>
            </a:r>
            <a:endParaRPr sz="1700" b="1">
              <a:solidFill>
                <a:srgbClr val="BFBFBF"/>
              </a:solidFill>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437"/>
        <p:cNvGrpSpPr/>
        <p:nvPr/>
      </p:nvGrpSpPr>
      <p:grpSpPr>
        <a:xfrm>
          <a:off x="0" y="0"/>
          <a:ext cx="0" cy="0"/>
          <a:chOff x="0" y="0"/>
          <a:chExt cx="0" cy="0"/>
        </a:xfrm>
      </p:grpSpPr>
      <p:sp>
        <p:nvSpPr>
          <p:cNvPr id="438" name="Google Shape;438;p49"/>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
        <p:nvSpPr>
          <p:cNvPr id="439" name="Google Shape;439;p49"/>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TRANSACTIONS</a:t>
            </a:r>
            <a:endParaRPr sz="2700" b="1">
              <a:latin typeface="Montserrat"/>
              <a:ea typeface="Montserrat"/>
              <a:cs typeface="Montserrat"/>
              <a:sym typeface="Montserrat"/>
            </a:endParaRPr>
          </a:p>
        </p:txBody>
      </p:sp>
      <p:sp>
        <p:nvSpPr>
          <p:cNvPr id="440" name="Google Shape;440;p49"/>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TRADITIONAL MODEL</a:t>
            </a:r>
            <a:endParaRPr sz="1700" b="1">
              <a:solidFill>
                <a:srgbClr val="BFBFBF"/>
              </a:solidFill>
              <a:latin typeface="Proxima Nova"/>
              <a:ea typeface="Proxima Nova"/>
              <a:cs typeface="Proxima Nova"/>
              <a:sym typeface="Proxima Nova"/>
            </a:endParaRPr>
          </a:p>
        </p:txBody>
      </p:sp>
      <p:sp>
        <p:nvSpPr>
          <p:cNvPr id="441" name="Google Shape;441;p49"/>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442" name="Google Shape;442;p49"/>
          <p:cNvSpPr txBox="1"/>
          <p:nvPr/>
        </p:nvSpPr>
        <p:spPr>
          <a:xfrm>
            <a:off x="407900" y="1118300"/>
            <a:ext cx="7149900" cy="3117900"/>
          </a:xfrm>
          <a:prstGeom prst="rect">
            <a:avLst/>
          </a:prstGeom>
          <a:noFill/>
          <a:ln>
            <a:noFill/>
          </a:ln>
        </p:spPr>
        <p:txBody>
          <a:bodyPr spcFirstLastPara="1" wrap="square" lIns="91425" tIns="91425" rIns="91425" bIns="91425" anchor="t" anchorCtr="0">
            <a:noAutofit/>
          </a:bodyPr>
          <a:lstStyle/>
          <a:p>
            <a:pPr marL="457200" marR="0" lvl="0" indent="0" algn="l" rtl="0">
              <a:lnSpc>
                <a:spcPct val="115000"/>
              </a:lnSpc>
              <a:spcBef>
                <a:spcPts val="0"/>
              </a:spcBef>
              <a:spcAft>
                <a:spcPts val="0"/>
              </a:spcAft>
              <a:buNone/>
            </a:pPr>
            <a:r>
              <a:rPr lang="en" sz="1800">
                <a:latin typeface="Proxima Nova"/>
                <a:ea typeface="Proxima Nova"/>
                <a:cs typeface="Proxima Nova"/>
                <a:sym typeface="Proxima Nova"/>
              </a:rPr>
              <a:t>Merkez yöneticisi hesap bakiyelerini takip eder ve işlemlerin geçerli olduğunu doğrular</a:t>
            </a:r>
            <a:endParaRPr sz="1800">
              <a:latin typeface="Proxima Nova"/>
              <a:ea typeface="Proxima Nova"/>
              <a:cs typeface="Proxima Nova"/>
              <a:sym typeface="Proxima Nova"/>
            </a:endParaRPr>
          </a:p>
          <a:p>
            <a:pPr marL="457200" marR="0" lvl="0" indent="-342900" algn="l" rtl="0">
              <a:lnSpc>
                <a:spcPct val="115000"/>
              </a:lnSpc>
              <a:spcBef>
                <a:spcPts val="1000"/>
              </a:spcBef>
              <a:spcAft>
                <a:spcPts val="0"/>
              </a:spcAft>
              <a:buSzPts val="1800"/>
              <a:buFont typeface="Proxima Nova"/>
              <a:buChar char="●"/>
            </a:pPr>
            <a:r>
              <a:rPr lang="en" sz="1800">
                <a:latin typeface="Proxima Nova"/>
                <a:ea typeface="Proxima Nova"/>
                <a:cs typeface="Proxima Nova"/>
                <a:sym typeface="Proxima Nova"/>
              </a:rPr>
              <a:t>Her hesabın kullanılabilir bir bakiyesi vardır</a:t>
            </a:r>
            <a:endParaRPr sz="1800">
              <a:latin typeface="Proxima Nova"/>
              <a:ea typeface="Proxima Nova"/>
              <a:cs typeface="Proxima Nova"/>
              <a:sym typeface="Proxima Nova"/>
            </a:endParaRPr>
          </a:p>
          <a:p>
            <a:pPr marL="457200" marR="0" lvl="0" indent="-342900" algn="l" rtl="0">
              <a:lnSpc>
                <a:spcPct val="115000"/>
              </a:lnSpc>
              <a:spcBef>
                <a:spcPts val="0"/>
              </a:spcBef>
              <a:spcAft>
                <a:spcPts val="0"/>
              </a:spcAft>
              <a:buSzPts val="1800"/>
              <a:buFont typeface="Proxima Nova"/>
              <a:buChar char="●"/>
            </a:pPr>
            <a:r>
              <a:rPr lang="en" sz="1800">
                <a:latin typeface="Proxima Nova"/>
                <a:ea typeface="Proxima Nova"/>
                <a:cs typeface="Proxima Nova"/>
                <a:sym typeface="Proxima Nova"/>
              </a:rPr>
              <a:t>Harcanan miktar toplam paradan çıkarılır.</a:t>
            </a:r>
            <a:endParaRPr sz="1800">
              <a:latin typeface="Proxima Nova"/>
              <a:ea typeface="Proxima Nova"/>
              <a:cs typeface="Proxima Nova"/>
              <a:sym typeface="Proxima Nova"/>
            </a:endParaRPr>
          </a:p>
          <a:p>
            <a:pPr marL="457200" marR="0" lvl="0" indent="-342900" algn="l" rtl="0">
              <a:lnSpc>
                <a:spcPct val="115000"/>
              </a:lnSpc>
              <a:spcBef>
                <a:spcPts val="0"/>
              </a:spcBef>
              <a:spcAft>
                <a:spcPts val="0"/>
              </a:spcAft>
              <a:buSzPts val="1800"/>
              <a:buFont typeface="Proxima Nova"/>
              <a:buChar char="●"/>
            </a:pPr>
            <a:r>
              <a:rPr lang="en" sz="1800">
                <a:latin typeface="Proxima Nova"/>
                <a:ea typeface="Proxima Nova"/>
                <a:cs typeface="Proxima Nova"/>
                <a:sym typeface="Proxima Nova"/>
              </a:rPr>
              <a:t>Alınan için para toplamına eklenir</a:t>
            </a:r>
            <a:endParaRPr sz="1800">
              <a:latin typeface="Proxima Nova"/>
              <a:ea typeface="Proxima Nova"/>
              <a:cs typeface="Proxima Nova"/>
              <a:sym typeface="Proxima Nova"/>
            </a:endParaRPr>
          </a:p>
          <a:p>
            <a:pPr marL="0" marR="0" lvl="0" indent="0" algn="l" rtl="0">
              <a:lnSpc>
                <a:spcPct val="115000"/>
              </a:lnSpc>
              <a:spcBef>
                <a:spcPts val="1000"/>
              </a:spcBef>
              <a:spcAft>
                <a:spcPts val="0"/>
              </a:spcAft>
              <a:buNone/>
            </a:pPr>
            <a:endParaRPr sz="1800">
              <a:latin typeface="Proxima Nova"/>
              <a:ea typeface="Proxima Nova"/>
              <a:cs typeface="Proxima Nova"/>
              <a:sym typeface="Proxima Nova"/>
            </a:endParaRPr>
          </a:p>
          <a:p>
            <a:pPr marL="0" lvl="0" indent="0" algn="l" rtl="0">
              <a:lnSpc>
                <a:spcPct val="115000"/>
              </a:lnSpc>
              <a:spcBef>
                <a:spcPts val="1000"/>
              </a:spcBef>
              <a:spcAft>
                <a:spcPts val="1000"/>
              </a:spcAft>
              <a:buNone/>
            </a:pPr>
            <a:endParaRPr sz="1800">
              <a:latin typeface="Proxima Nova"/>
              <a:ea typeface="Proxima Nova"/>
              <a:cs typeface="Proxima Nova"/>
              <a:sym typeface="Proxima Nova"/>
            </a:endParaRPr>
          </a:p>
        </p:txBody>
      </p:sp>
      <p:sp>
        <p:nvSpPr>
          <p:cNvPr id="443" name="Google Shape;443;p49"/>
          <p:cNvSpPr/>
          <p:nvPr/>
        </p:nvSpPr>
        <p:spPr>
          <a:xfrm>
            <a:off x="948550" y="3087659"/>
            <a:ext cx="2952600" cy="1386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9"/>
          <p:cNvSpPr/>
          <p:nvPr/>
        </p:nvSpPr>
        <p:spPr>
          <a:xfrm>
            <a:off x="4120250" y="3087575"/>
            <a:ext cx="2952600" cy="1386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9"/>
          <p:cNvSpPr txBox="1"/>
          <p:nvPr/>
        </p:nvSpPr>
        <p:spPr>
          <a:xfrm>
            <a:off x="1073700" y="3087575"/>
            <a:ext cx="1736700" cy="90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Gloria</a:t>
            </a:r>
            <a:endParaRPr b="1">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a:latin typeface="Proxima Nova"/>
                <a:ea typeface="Proxima Nova"/>
                <a:cs typeface="Proxima Nova"/>
                <a:sym typeface="Proxima Nova"/>
              </a:rPr>
              <a:t>Balance: $100.00</a:t>
            </a:r>
            <a:endParaRPr>
              <a:latin typeface="Proxima Nova"/>
              <a:ea typeface="Proxima Nova"/>
              <a:cs typeface="Proxima Nova"/>
              <a:sym typeface="Proxima Nova"/>
            </a:endParaRPr>
          </a:p>
          <a:p>
            <a:pPr marL="0" lvl="0" indent="0" algn="l" rtl="0">
              <a:spcBef>
                <a:spcPts val="0"/>
              </a:spcBef>
              <a:spcAft>
                <a:spcPts val="0"/>
              </a:spcAft>
              <a:buNone/>
            </a:pPr>
            <a:r>
              <a:rPr lang="en">
                <a:latin typeface="Proxima Nova"/>
                <a:ea typeface="Proxima Nova"/>
                <a:cs typeface="Proxima Nova"/>
                <a:sym typeface="Proxima Nova"/>
              </a:rPr>
              <a:t>		</a:t>
            </a:r>
            <a:r>
              <a:rPr lang="en">
                <a:solidFill>
                  <a:srgbClr val="FF0000"/>
                </a:solidFill>
                <a:latin typeface="Proxima Nova"/>
                <a:ea typeface="Proxima Nova"/>
                <a:cs typeface="Proxima Nova"/>
                <a:sym typeface="Proxima Nova"/>
              </a:rPr>
              <a:t>-10.00</a:t>
            </a:r>
            <a:endParaRPr>
              <a:solidFill>
                <a:srgbClr val="FF0000"/>
              </a:solidFill>
              <a:latin typeface="Proxima Nova"/>
              <a:ea typeface="Proxima Nova"/>
              <a:cs typeface="Proxima Nova"/>
              <a:sym typeface="Proxima Nova"/>
            </a:endParaRPr>
          </a:p>
        </p:txBody>
      </p:sp>
      <p:sp>
        <p:nvSpPr>
          <p:cNvPr id="446" name="Google Shape;446;p49"/>
          <p:cNvSpPr txBox="1"/>
          <p:nvPr/>
        </p:nvSpPr>
        <p:spPr>
          <a:xfrm>
            <a:off x="4187050" y="3087575"/>
            <a:ext cx="1736700" cy="90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Proxima Nova"/>
                <a:ea typeface="Proxima Nova"/>
                <a:cs typeface="Proxima Nova"/>
                <a:sym typeface="Proxima Nova"/>
              </a:rPr>
              <a:t>Brian</a:t>
            </a:r>
            <a:endParaRPr b="1">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a:latin typeface="Proxima Nova"/>
                <a:ea typeface="Proxima Nova"/>
                <a:cs typeface="Proxima Nova"/>
                <a:sym typeface="Proxima Nova"/>
              </a:rPr>
              <a:t>Balance: $250.00</a:t>
            </a:r>
            <a:endParaRPr>
              <a:latin typeface="Proxima Nova"/>
              <a:ea typeface="Proxima Nova"/>
              <a:cs typeface="Proxima Nova"/>
              <a:sym typeface="Proxima Nova"/>
            </a:endParaRPr>
          </a:p>
          <a:p>
            <a:pPr marL="0" lvl="0" indent="0" algn="l" rtl="0">
              <a:spcBef>
                <a:spcPts val="0"/>
              </a:spcBef>
              <a:spcAft>
                <a:spcPts val="0"/>
              </a:spcAft>
              <a:buNone/>
            </a:pPr>
            <a:r>
              <a:rPr lang="en">
                <a:latin typeface="Proxima Nova"/>
                <a:ea typeface="Proxima Nova"/>
                <a:cs typeface="Proxima Nova"/>
                <a:sym typeface="Proxima Nova"/>
              </a:rPr>
              <a:t>		</a:t>
            </a:r>
            <a:r>
              <a:rPr lang="en">
                <a:solidFill>
                  <a:srgbClr val="38761D"/>
                </a:solidFill>
                <a:latin typeface="Proxima Nova"/>
                <a:ea typeface="Proxima Nova"/>
                <a:cs typeface="Proxima Nova"/>
                <a:sym typeface="Proxima Nova"/>
              </a:rPr>
              <a:t>+10.00</a:t>
            </a:r>
            <a:endParaRPr>
              <a:solidFill>
                <a:srgbClr val="38761D"/>
              </a:solidFill>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grpSp>
        <p:nvGrpSpPr>
          <p:cNvPr id="451" name="Google Shape;451;p50"/>
          <p:cNvGrpSpPr/>
          <p:nvPr/>
        </p:nvGrpSpPr>
        <p:grpSpPr>
          <a:xfrm>
            <a:off x="2073574" y="1540926"/>
            <a:ext cx="4650188" cy="2061848"/>
            <a:chOff x="9035140" y="4117650"/>
            <a:chExt cx="5441362" cy="2413212"/>
          </a:xfrm>
        </p:grpSpPr>
        <p:sp>
          <p:nvSpPr>
            <p:cNvPr id="452" name="Google Shape;452;p50"/>
            <p:cNvSpPr txBox="1"/>
            <p:nvPr/>
          </p:nvSpPr>
          <p:spPr>
            <a:xfrm>
              <a:off x="10339172" y="4794090"/>
              <a:ext cx="3854400" cy="1403700"/>
            </a:xfrm>
            <a:prstGeom prst="rect">
              <a:avLst/>
            </a:prstGeom>
            <a:no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chemeClr val="dk2"/>
                </a:buClr>
                <a:buFont typeface="Montserrat"/>
                <a:buNone/>
              </a:pPr>
              <a:r>
                <a:rPr lang="en" sz="2500" b="1">
                  <a:solidFill>
                    <a:schemeClr val="dk2"/>
                  </a:solidFill>
                  <a:latin typeface="Montserrat"/>
                  <a:ea typeface="Montserrat"/>
                  <a:cs typeface="Montserrat"/>
                  <a:sym typeface="Montserrat"/>
                </a:rPr>
                <a:t>RECORD-KEEPING</a:t>
              </a:r>
              <a:endParaRPr sz="2500" b="1">
                <a:solidFill>
                  <a:schemeClr val="dk2"/>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2"/>
                </a:buClr>
                <a:buFont typeface="Montserrat"/>
                <a:buNone/>
              </a:pPr>
              <a:r>
                <a:rPr lang="en" sz="2500" b="1">
                  <a:solidFill>
                    <a:schemeClr val="dk2"/>
                  </a:solidFill>
                  <a:latin typeface="Montserrat"/>
                  <a:ea typeface="Montserrat"/>
                  <a:cs typeface="Montserrat"/>
                  <a:sym typeface="Montserrat"/>
                </a:rPr>
                <a:t>(KAYIT TUTMA): THE BLOCKCHAIN</a:t>
              </a:r>
              <a:endParaRPr sz="200"/>
            </a:p>
          </p:txBody>
        </p:sp>
        <p:sp>
          <p:nvSpPr>
            <p:cNvPr id="453" name="Google Shape;453;p50"/>
            <p:cNvSpPr txBox="1"/>
            <p:nvPr/>
          </p:nvSpPr>
          <p:spPr>
            <a:xfrm>
              <a:off x="9035140" y="4117650"/>
              <a:ext cx="1215600" cy="2067000"/>
            </a:xfrm>
            <a:prstGeom prst="rect">
              <a:avLst/>
            </a:prstGeom>
            <a:noFill/>
            <a:ln>
              <a:noFill/>
            </a:ln>
          </p:spPr>
          <p:txBody>
            <a:bodyPr spcFirstLastPara="1" wrap="square" lIns="34300" tIns="17150" rIns="34300" bIns="17150" anchor="t" anchorCtr="0">
              <a:noAutofit/>
            </a:bodyPr>
            <a:lstStyle/>
            <a:p>
              <a:pPr marL="0" marR="0" lvl="0" indent="0" algn="r" rtl="0">
                <a:lnSpc>
                  <a:spcPct val="100000"/>
                </a:lnSpc>
                <a:spcBef>
                  <a:spcPts val="0"/>
                </a:spcBef>
                <a:spcAft>
                  <a:spcPts val="0"/>
                </a:spcAft>
                <a:buClr>
                  <a:srgbClr val="D8D8D8"/>
                </a:buClr>
                <a:buFont typeface="Montserrat"/>
                <a:buNone/>
              </a:pPr>
              <a:r>
                <a:rPr lang="en" sz="11300" b="1">
                  <a:solidFill>
                    <a:srgbClr val="D8D8D8"/>
                  </a:solidFill>
                  <a:latin typeface="Montserrat"/>
                  <a:ea typeface="Montserrat"/>
                  <a:cs typeface="Montserrat"/>
                  <a:sym typeface="Montserrat"/>
                </a:rPr>
                <a:t>4</a:t>
              </a:r>
              <a:endParaRPr sz="500"/>
            </a:p>
          </p:txBody>
        </p:sp>
        <p:cxnSp>
          <p:nvCxnSpPr>
            <p:cNvPr id="454" name="Google Shape;454;p50"/>
            <p:cNvCxnSpPr/>
            <p:nvPr/>
          </p:nvCxnSpPr>
          <p:spPr>
            <a:xfrm rot="10800000">
              <a:off x="9923400" y="4117650"/>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455" name="Google Shape;455;p50"/>
            <p:cNvCxnSpPr/>
            <p:nvPr/>
          </p:nvCxnSpPr>
          <p:spPr>
            <a:xfrm>
              <a:off x="9923385" y="6197862"/>
              <a:ext cx="0" cy="333000"/>
            </a:xfrm>
            <a:prstGeom prst="straightConnector1">
              <a:avLst/>
            </a:prstGeom>
            <a:noFill/>
            <a:ln w="28575" cap="flat" cmpd="sng">
              <a:solidFill>
                <a:schemeClr val="accent1"/>
              </a:solidFill>
              <a:prstDash val="solid"/>
              <a:miter lim="8000"/>
              <a:headEnd type="none" w="sm" len="sm"/>
              <a:tailEnd type="none" w="sm" len="sm"/>
            </a:ln>
          </p:spPr>
        </p:cxnSp>
        <p:cxnSp>
          <p:nvCxnSpPr>
            <p:cNvPr id="456" name="Google Shape;456;p50"/>
            <p:cNvCxnSpPr/>
            <p:nvPr/>
          </p:nvCxnSpPr>
          <p:spPr>
            <a:xfrm rot="10800000">
              <a:off x="9923400" y="6523464"/>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457" name="Google Shape;457;p50"/>
            <p:cNvCxnSpPr/>
            <p:nvPr/>
          </p:nvCxnSpPr>
          <p:spPr>
            <a:xfrm>
              <a:off x="14476502" y="4117650"/>
              <a:ext cx="0" cy="2405700"/>
            </a:xfrm>
            <a:prstGeom prst="straightConnector1">
              <a:avLst/>
            </a:prstGeom>
            <a:noFill/>
            <a:ln w="28575" cap="flat" cmpd="sng">
              <a:solidFill>
                <a:schemeClr val="accent1"/>
              </a:solidFill>
              <a:prstDash val="solid"/>
              <a:miter lim="8000"/>
              <a:headEnd type="none" w="sm" len="sm"/>
              <a:tailEnd type="none" w="sm" len="sm"/>
            </a:ln>
          </p:spPr>
        </p:cxnSp>
        <p:cxnSp>
          <p:nvCxnSpPr>
            <p:cNvPr id="458" name="Google Shape;458;p50"/>
            <p:cNvCxnSpPr/>
            <p:nvPr/>
          </p:nvCxnSpPr>
          <p:spPr>
            <a:xfrm>
              <a:off x="9923385" y="4117650"/>
              <a:ext cx="0" cy="333000"/>
            </a:xfrm>
            <a:prstGeom prst="straightConnector1">
              <a:avLst/>
            </a:prstGeom>
            <a:noFill/>
            <a:ln w="28575" cap="flat" cmpd="sng">
              <a:solidFill>
                <a:schemeClr val="accent1"/>
              </a:solidFill>
              <a:prstDash val="solid"/>
              <a:miter lim="8000"/>
              <a:headEnd type="none" w="sm" len="sm"/>
              <a:tailEnd type="none" w="sm" len="sm"/>
            </a:ln>
          </p:spPr>
        </p:cxnSp>
      </p:grpSp>
      <p:sp>
        <p:nvSpPr>
          <p:cNvPr id="459" name="Google Shape;459;p50"/>
          <p:cNvSpPr txBox="1"/>
          <p:nvPr/>
        </p:nvSpPr>
        <p:spPr>
          <a:xfrm>
            <a:off x="3273018" y="455432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grpSp>
        <p:nvGrpSpPr>
          <p:cNvPr id="135" name="Google Shape;135;p24"/>
          <p:cNvGrpSpPr/>
          <p:nvPr/>
        </p:nvGrpSpPr>
        <p:grpSpPr>
          <a:xfrm>
            <a:off x="2073574" y="1540926"/>
            <a:ext cx="4650188" cy="2061848"/>
            <a:chOff x="9035140" y="4117650"/>
            <a:chExt cx="5441362" cy="2413212"/>
          </a:xfrm>
        </p:grpSpPr>
        <p:sp>
          <p:nvSpPr>
            <p:cNvPr id="136" name="Google Shape;136;p24"/>
            <p:cNvSpPr txBox="1"/>
            <p:nvPr/>
          </p:nvSpPr>
          <p:spPr>
            <a:xfrm>
              <a:off x="10339160" y="4911912"/>
              <a:ext cx="3744000" cy="817200"/>
            </a:xfrm>
            <a:prstGeom prst="rect">
              <a:avLst/>
            </a:prstGeom>
            <a:no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chemeClr val="dk2"/>
                </a:buClr>
                <a:buFont typeface="Montserrat"/>
                <a:buNone/>
              </a:pPr>
              <a:r>
                <a:rPr lang="en" sz="4100" b="1">
                  <a:solidFill>
                    <a:schemeClr val="dk2"/>
                  </a:solidFill>
                  <a:latin typeface="Montserrat"/>
                  <a:ea typeface="Montserrat"/>
                  <a:cs typeface="Montserrat"/>
                  <a:sym typeface="Montserrat"/>
                </a:rPr>
                <a:t>WHAT IS BITCOIN?</a:t>
              </a:r>
              <a:endParaRPr sz="300"/>
            </a:p>
          </p:txBody>
        </p:sp>
        <p:sp>
          <p:nvSpPr>
            <p:cNvPr id="137" name="Google Shape;137;p24"/>
            <p:cNvSpPr txBox="1"/>
            <p:nvPr/>
          </p:nvSpPr>
          <p:spPr>
            <a:xfrm>
              <a:off x="9035140" y="4117650"/>
              <a:ext cx="1215600" cy="2067000"/>
            </a:xfrm>
            <a:prstGeom prst="rect">
              <a:avLst/>
            </a:prstGeom>
            <a:noFill/>
            <a:ln>
              <a:noFill/>
            </a:ln>
          </p:spPr>
          <p:txBody>
            <a:bodyPr spcFirstLastPara="1" wrap="square" lIns="34300" tIns="17150" rIns="34300" bIns="17150" anchor="t" anchorCtr="0">
              <a:noAutofit/>
            </a:bodyPr>
            <a:lstStyle/>
            <a:p>
              <a:pPr marL="0" marR="0" lvl="0" indent="0" algn="r" rtl="0">
                <a:lnSpc>
                  <a:spcPct val="100000"/>
                </a:lnSpc>
                <a:spcBef>
                  <a:spcPts val="0"/>
                </a:spcBef>
                <a:spcAft>
                  <a:spcPts val="0"/>
                </a:spcAft>
                <a:buClr>
                  <a:srgbClr val="D8D8D8"/>
                </a:buClr>
                <a:buFont typeface="Montserrat"/>
                <a:buNone/>
              </a:pPr>
              <a:r>
                <a:rPr lang="en" sz="11300" b="1">
                  <a:solidFill>
                    <a:srgbClr val="D8D8D8"/>
                  </a:solidFill>
                  <a:latin typeface="Montserrat"/>
                  <a:ea typeface="Montserrat"/>
                  <a:cs typeface="Montserrat"/>
                  <a:sym typeface="Montserrat"/>
                </a:rPr>
                <a:t>1</a:t>
              </a:r>
              <a:endParaRPr sz="500"/>
            </a:p>
          </p:txBody>
        </p:sp>
        <p:cxnSp>
          <p:nvCxnSpPr>
            <p:cNvPr id="138" name="Google Shape;138;p24"/>
            <p:cNvCxnSpPr/>
            <p:nvPr/>
          </p:nvCxnSpPr>
          <p:spPr>
            <a:xfrm rot="10800000">
              <a:off x="9923400" y="4117650"/>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139" name="Google Shape;139;p24"/>
            <p:cNvCxnSpPr/>
            <p:nvPr/>
          </p:nvCxnSpPr>
          <p:spPr>
            <a:xfrm>
              <a:off x="9923385" y="6197862"/>
              <a:ext cx="0" cy="333000"/>
            </a:xfrm>
            <a:prstGeom prst="straightConnector1">
              <a:avLst/>
            </a:prstGeom>
            <a:noFill/>
            <a:ln w="28575" cap="flat" cmpd="sng">
              <a:solidFill>
                <a:schemeClr val="accent1"/>
              </a:solidFill>
              <a:prstDash val="solid"/>
              <a:miter lim="8000"/>
              <a:headEnd type="none" w="sm" len="sm"/>
              <a:tailEnd type="none" w="sm" len="sm"/>
            </a:ln>
          </p:spPr>
        </p:cxnSp>
        <p:cxnSp>
          <p:nvCxnSpPr>
            <p:cNvPr id="140" name="Google Shape;140;p24"/>
            <p:cNvCxnSpPr/>
            <p:nvPr/>
          </p:nvCxnSpPr>
          <p:spPr>
            <a:xfrm rot="10800000">
              <a:off x="9923400" y="6523464"/>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141" name="Google Shape;141;p24"/>
            <p:cNvCxnSpPr/>
            <p:nvPr/>
          </p:nvCxnSpPr>
          <p:spPr>
            <a:xfrm>
              <a:off x="14476502" y="4117650"/>
              <a:ext cx="0" cy="2405700"/>
            </a:xfrm>
            <a:prstGeom prst="straightConnector1">
              <a:avLst/>
            </a:prstGeom>
            <a:noFill/>
            <a:ln w="28575" cap="flat" cmpd="sng">
              <a:solidFill>
                <a:schemeClr val="accent1"/>
              </a:solidFill>
              <a:prstDash val="solid"/>
              <a:miter lim="8000"/>
              <a:headEnd type="none" w="sm" len="sm"/>
              <a:tailEnd type="none" w="sm" len="sm"/>
            </a:ln>
          </p:spPr>
        </p:cxnSp>
        <p:cxnSp>
          <p:nvCxnSpPr>
            <p:cNvPr id="142" name="Google Shape;142;p24"/>
            <p:cNvCxnSpPr/>
            <p:nvPr/>
          </p:nvCxnSpPr>
          <p:spPr>
            <a:xfrm>
              <a:off x="9923385" y="4117650"/>
              <a:ext cx="0" cy="333000"/>
            </a:xfrm>
            <a:prstGeom prst="straightConnector1">
              <a:avLst/>
            </a:prstGeom>
            <a:noFill/>
            <a:ln w="28575" cap="flat" cmpd="sng">
              <a:solidFill>
                <a:schemeClr val="accent1"/>
              </a:solidFill>
              <a:prstDash val="solid"/>
              <a:miter lim="8000"/>
              <a:headEnd type="none" w="sm" len="sm"/>
              <a:tailEnd type="none" w="sm" len="sm"/>
            </a:ln>
          </p:spPr>
        </p:cxnSp>
      </p:grpSp>
      <p:sp>
        <p:nvSpPr>
          <p:cNvPr id="143" name="Google Shape;143;p24"/>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463"/>
        <p:cNvGrpSpPr/>
        <p:nvPr/>
      </p:nvGrpSpPr>
      <p:grpSpPr>
        <a:xfrm>
          <a:off x="0" y="0"/>
          <a:ext cx="0" cy="0"/>
          <a:chOff x="0" y="0"/>
          <a:chExt cx="0" cy="0"/>
        </a:xfrm>
      </p:grpSpPr>
      <p:sp>
        <p:nvSpPr>
          <p:cNvPr id="464" name="Google Shape;464;p51"/>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
        <p:nvSpPr>
          <p:cNvPr id="465" name="Google Shape;465;p51"/>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RECORD-KEEPING</a:t>
            </a:r>
            <a:endParaRPr sz="2700" b="1">
              <a:latin typeface="Montserrat"/>
              <a:ea typeface="Montserrat"/>
              <a:cs typeface="Montserrat"/>
              <a:sym typeface="Montserrat"/>
            </a:endParaRPr>
          </a:p>
        </p:txBody>
      </p:sp>
      <p:sp>
        <p:nvSpPr>
          <p:cNvPr id="466" name="Google Shape;466;p51"/>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TRADITIONAL MODEL</a:t>
            </a:r>
            <a:endParaRPr sz="1700" b="1">
              <a:solidFill>
                <a:srgbClr val="BFBFBF"/>
              </a:solidFill>
              <a:latin typeface="Proxima Nova"/>
              <a:ea typeface="Proxima Nova"/>
              <a:cs typeface="Proxima Nova"/>
              <a:sym typeface="Proxima Nova"/>
            </a:endParaRPr>
          </a:p>
        </p:txBody>
      </p:sp>
      <p:sp>
        <p:nvSpPr>
          <p:cNvPr id="467" name="Google Shape;467;p51"/>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468" name="Google Shape;468;p51"/>
          <p:cNvSpPr txBox="1"/>
          <p:nvPr/>
        </p:nvSpPr>
        <p:spPr>
          <a:xfrm>
            <a:off x="407900" y="1118300"/>
            <a:ext cx="6814200" cy="13065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1"/>
              </a:buClr>
              <a:buSzPts val="1800"/>
              <a:buFont typeface="Proxima Nova"/>
              <a:buChar char="●"/>
            </a:pPr>
            <a:r>
              <a:rPr lang="en" sz="1800">
                <a:latin typeface="Proxima Nova"/>
                <a:ea typeface="Proxima Nova"/>
                <a:cs typeface="Proxima Nova"/>
                <a:sym typeface="Proxima Nova"/>
              </a:rPr>
              <a:t>Merkezi Veritabanı tüm verileri saklar</a:t>
            </a:r>
            <a:endParaRPr sz="1800">
              <a:latin typeface="Proxima Nova"/>
              <a:ea typeface="Proxima Nova"/>
              <a:cs typeface="Proxima Nova"/>
              <a:sym typeface="Proxima Nova"/>
            </a:endParaRPr>
          </a:p>
          <a:p>
            <a:pPr marL="457200" marR="0" lvl="0" indent="-342900" algn="l" rtl="0">
              <a:lnSpc>
                <a:spcPct val="115000"/>
              </a:lnSpc>
              <a:spcBef>
                <a:spcPts val="0"/>
              </a:spcBef>
              <a:spcAft>
                <a:spcPts val="0"/>
              </a:spcAft>
              <a:buClr>
                <a:schemeClr val="dk1"/>
              </a:buClr>
              <a:buSzPts val="1800"/>
              <a:buFont typeface="Proxima Nova"/>
              <a:buChar char="●"/>
            </a:pPr>
            <a:r>
              <a:rPr lang="en" sz="1800">
                <a:latin typeface="Proxima Nova"/>
                <a:ea typeface="Proxima Nova"/>
                <a:cs typeface="Proxima Nova"/>
                <a:sym typeface="Proxima Nova"/>
              </a:rPr>
              <a:t>Central Manager, verileri düzenleyerek günceller</a:t>
            </a:r>
            <a:endParaRPr sz="1800">
              <a:latin typeface="Proxima Nova"/>
              <a:ea typeface="Proxima Nova"/>
              <a:cs typeface="Proxima Nova"/>
              <a:sym typeface="Proxima Nova"/>
            </a:endParaRPr>
          </a:p>
          <a:p>
            <a:pPr marL="457200" marR="0" lvl="0" indent="-342900" algn="l" rtl="0">
              <a:lnSpc>
                <a:spcPct val="115000"/>
              </a:lnSpc>
              <a:spcBef>
                <a:spcPts val="0"/>
              </a:spcBef>
              <a:spcAft>
                <a:spcPts val="0"/>
              </a:spcAft>
              <a:buClr>
                <a:schemeClr val="dk1"/>
              </a:buClr>
              <a:buSzPts val="1800"/>
              <a:buFont typeface="Proxima Nova"/>
              <a:buChar char="●"/>
            </a:pPr>
            <a:r>
              <a:rPr lang="en" sz="1800">
                <a:latin typeface="Proxima Nova"/>
                <a:ea typeface="Proxima Nova"/>
                <a:cs typeface="Proxima Nova"/>
                <a:sym typeface="Proxima Nova"/>
              </a:rPr>
              <a:t>Bilgisayar korsanlarını ve başarısızlığı önlemek için güvenlik önlemleri</a:t>
            </a:r>
            <a:endParaRPr sz="1800">
              <a:latin typeface="Proxima Nova"/>
              <a:ea typeface="Proxima Nova"/>
              <a:cs typeface="Proxima Nova"/>
              <a:sym typeface="Proxima Nova"/>
            </a:endParaRPr>
          </a:p>
          <a:p>
            <a:pPr marL="457200" marR="0" lvl="0" indent="0" algn="l" rtl="0">
              <a:lnSpc>
                <a:spcPct val="115000"/>
              </a:lnSpc>
              <a:spcBef>
                <a:spcPts val="1000"/>
              </a:spcBef>
              <a:spcAft>
                <a:spcPts val="0"/>
              </a:spcAft>
              <a:buNone/>
            </a:pPr>
            <a:endParaRPr sz="1800">
              <a:latin typeface="Proxima Nova"/>
              <a:ea typeface="Proxima Nova"/>
              <a:cs typeface="Proxima Nova"/>
              <a:sym typeface="Proxima Nova"/>
            </a:endParaRPr>
          </a:p>
          <a:p>
            <a:pPr marL="0" lvl="0" indent="0" algn="l" rtl="0">
              <a:lnSpc>
                <a:spcPct val="115000"/>
              </a:lnSpc>
              <a:spcBef>
                <a:spcPts val="1000"/>
              </a:spcBef>
              <a:spcAft>
                <a:spcPts val="1000"/>
              </a:spcAft>
              <a:buNone/>
            </a:pPr>
            <a:endParaRPr sz="1800">
              <a:latin typeface="Proxima Nova"/>
              <a:ea typeface="Proxima Nova"/>
              <a:cs typeface="Proxima Nova"/>
              <a:sym typeface="Proxima Nova"/>
            </a:endParaRPr>
          </a:p>
        </p:txBody>
      </p:sp>
      <p:graphicFrame>
        <p:nvGraphicFramePr>
          <p:cNvPr id="469" name="Google Shape;469;p51"/>
          <p:cNvGraphicFramePr/>
          <p:nvPr/>
        </p:nvGraphicFramePr>
        <p:xfrm>
          <a:off x="952500" y="2520300"/>
          <a:ext cx="6698000" cy="1584840"/>
        </p:xfrm>
        <a:graphic>
          <a:graphicData uri="http://schemas.openxmlformats.org/drawingml/2006/table">
            <a:tbl>
              <a:tblPr>
                <a:noFill/>
                <a:tableStyleId>{50902E6B-F63A-4EA7-877D-E3649FA59607}</a:tableStyleId>
              </a:tblPr>
              <a:tblGrid>
                <a:gridCol w="837250">
                  <a:extLst>
                    <a:ext uri="{9D8B030D-6E8A-4147-A177-3AD203B41FA5}">
                      <a16:colId xmlns:a16="http://schemas.microsoft.com/office/drawing/2014/main" val="20000"/>
                    </a:ext>
                  </a:extLst>
                </a:gridCol>
                <a:gridCol w="837250">
                  <a:extLst>
                    <a:ext uri="{9D8B030D-6E8A-4147-A177-3AD203B41FA5}">
                      <a16:colId xmlns:a16="http://schemas.microsoft.com/office/drawing/2014/main" val="20001"/>
                    </a:ext>
                  </a:extLst>
                </a:gridCol>
                <a:gridCol w="837250">
                  <a:extLst>
                    <a:ext uri="{9D8B030D-6E8A-4147-A177-3AD203B41FA5}">
                      <a16:colId xmlns:a16="http://schemas.microsoft.com/office/drawing/2014/main" val="20002"/>
                    </a:ext>
                  </a:extLst>
                </a:gridCol>
                <a:gridCol w="837250">
                  <a:extLst>
                    <a:ext uri="{9D8B030D-6E8A-4147-A177-3AD203B41FA5}">
                      <a16:colId xmlns:a16="http://schemas.microsoft.com/office/drawing/2014/main" val="20003"/>
                    </a:ext>
                  </a:extLst>
                </a:gridCol>
                <a:gridCol w="837250">
                  <a:extLst>
                    <a:ext uri="{9D8B030D-6E8A-4147-A177-3AD203B41FA5}">
                      <a16:colId xmlns:a16="http://schemas.microsoft.com/office/drawing/2014/main" val="20004"/>
                    </a:ext>
                  </a:extLst>
                </a:gridCol>
                <a:gridCol w="837250">
                  <a:extLst>
                    <a:ext uri="{9D8B030D-6E8A-4147-A177-3AD203B41FA5}">
                      <a16:colId xmlns:a16="http://schemas.microsoft.com/office/drawing/2014/main" val="20005"/>
                    </a:ext>
                  </a:extLst>
                </a:gridCol>
                <a:gridCol w="837250">
                  <a:extLst>
                    <a:ext uri="{9D8B030D-6E8A-4147-A177-3AD203B41FA5}">
                      <a16:colId xmlns:a16="http://schemas.microsoft.com/office/drawing/2014/main" val="20006"/>
                    </a:ext>
                  </a:extLst>
                </a:gridCol>
                <a:gridCol w="837250">
                  <a:extLst>
                    <a:ext uri="{9D8B030D-6E8A-4147-A177-3AD203B41FA5}">
                      <a16:colId xmlns:a16="http://schemas.microsoft.com/office/drawing/2014/main" val="20007"/>
                    </a:ext>
                  </a:extLst>
                </a:gridCol>
              </a:tblGrid>
              <a:tr h="249075">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249075">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49075">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49075">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aphicFrame>
        <p:nvGraphicFramePr>
          <p:cNvPr id="470" name="Google Shape;470;p51"/>
          <p:cNvGraphicFramePr/>
          <p:nvPr/>
        </p:nvGraphicFramePr>
        <p:xfrm>
          <a:off x="952500" y="2596500"/>
          <a:ext cx="6698000" cy="1584840"/>
        </p:xfrm>
        <a:graphic>
          <a:graphicData uri="http://schemas.openxmlformats.org/drawingml/2006/table">
            <a:tbl>
              <a:tblPr>
                <a:noFill/>
                <a:tableStyleId>{50902E6B-F63A-4EA7-877D-E3649FA59607}</a:tableStyleId>
              </a:tblPr>
              <a:tblGrid>
                <a:gridCol w="837250">
                  <a:extLst>
                    <a:ext uri="{9D8B030D-6E8A-4147-A177-3AD203B41FA5}">
                      <a16:colId xmlns:a16="http://schemas.microsoft.com/office/drawing/2014/main" val="20000"/>
                    </a:ext>
                  </a:extLst>
                </a:gridCol>
                <a:gridCol w="837250">
                  <a:extLst>
                    <a:ext uri="{9D8B030D-6E8A-4147-A177-3AD203B41FA5}">
                      <a16:colId xmlns:a16="http://schemas.microsoft.com/office/drawing/2014/main" val="20001"/>
                    </a:ext>
                  </a:extLst>
                </a:gridCol>
                <a:gridCol w="837250">
                  <a:extLst>
                    <a:ext uri="{9D8B030D-6E8A-4147-A177-3AD203B41FA5}">
                      <a16:colId xmlns:a16="http://schemas.microsoft.com/office/drawing/2014/main" val="20002"/>
                    </a:ext>
                  </a:extLst>
                </a:gridCol>
                <a:gridCol w="837250">
                  <a:extLst>
                    <a:ext uri="{9D8B030D-6E8A-4147-A177-3AD203B41FA5}">
                      <a16:colId xmlns:a16="http://schemas.microsoft.com/office/drawing/2014/main" val="20003"/>
                    </a:ext>
                  </a:extLst>
                </a:gridCol>
                <a:gridCol w="837250">
                  <a:extLst>
                    <a:ext uri="{9D8B030D-6E8A-4147-A177-3AD203B41FA5}">
                      <a16:colId xmlns:a16="http://schemas.microsoft.com/office/drawing/2014/main" val="20004"/>
                    </a:ext>
                  </a:extLst>
                </a:gridCol>
                <a:gridCol w="837250">
                  <a:extLst>
                    <a:ext uri="{9D8B030D-6E8A-4147-A177-3AD203B41FA5}">
                      <a16:colId xmlns:a16="http://schemas.microsoft.com/office/drawing/2014/main" val="20005"/>
                    </a:ext>
                  </a:extLst>
                </a:gridCol>
                <a:gridCol w="837250">
                  <a:extLst>
                    <a:ext uri="{9D8B030D-6E8A-4147-A177-3AD203B41FA5}">
                      <a16:colId xmlns:a16="http://schemas.microsoft.com/office/drawing/2014/main" val="20006"/>
                    </a:ext>
                  </a:extLst>
                </a:gridCol>
                <a:gridCol w="837250">
                  <a:extLst>
                    <a:ext uri="{9D8B030D-6E8A-4147-A177-3AD203B41FA5}">
                      <a16:colId xmlns:a16="http://schemas.microsoft.com/office/drawing/2014/main" val="20007"/>
                    </a:ext>
                  </a:extLst>
                </a:gridCol>
              </a:tblGrid>
              <a:tr h="249075">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249075">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49075">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249075">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2"/>
          <p:cNvSpPr txBox="1">
            <a:spLocks noGrp="1"/>
          </p:cNvSpPr>
          <p:nvPr>
            <p:ph type="body" idx="1"/>
          </p:nvPr>
        </p:nvSpPr>
        <p:spPr>
          <a:xfrm>
            <a:off x="5870975" y="2138747"/>
            <a:ext cx="3126000" cy="241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latin typeface="Proxima Nova"/>
                <a:ea typeface="Proxima Nova"/>
                <a:cs typeface="Proxima Nova"/>
                <a:sym typeface="Proxima Nova"/>
              </a:rPr>
              <a:t>Tüm bu işlemleri nasıl saklıyoruz?</a:t>
            </a:r>
            <a:endParaRPr sz="1700">
              <a:latin typeface="Proxima Nova"/>
              <a:ea typeface="Proxima Nova"/>
              <a:cs typeface="Proxima Nova"/>
              <a:sym typeface="Proxima Nova"/>
            </a:endParaRPr>
          </a:p>
          <a:p>
            <a:pPr marL="0" lvl="0" indent="0" algn="l" rtl="0">
              <a:spcBef>
                <a:spcPts val="0"/>
              </a:spcBef>
              <a:spcAft>
                <a:spcPts val="0"/>
              </a:spcAft>
              <a:buNone/>
            </a:pPr>
            <a:r>
              <a:rPr lang="en" sz="1700">
                <a:latin typeface="Proxima Nova"/>
                <a:ea typeface="Proxima Nova"/>
                <a:cs typeface="Proxima Nova"/>
                <a:sym typeface="Proxima Nova"/>
              </a:rPr>
              <a:t>⇒ </a:t>
            </a:r>
            <a:r>
              <a:rPr lang="en" sz="1700" b="1">
                <a:latin typeface="Proxima Nova"/>
                <a:ea typeface="Proxima Nova"/>
                <a:cs typeface="Proxima Nova"/>
                <a:sym typeface="Proxima Nova"/>
              </a:rPr>
              <a:t>distributed database</a:t>
            </a:r>
            <a:endParaRPr sz="1700" b="1">
              <a:latin typeface="Proxima Nova"/>
              <a:ea typeface="Proxima Nova"/>
              <a:cs typeface="Proxima Nova"/>
              <a:sym typeface="Proxima Nova"/>
            </a:endParaRPr>
          </a:p>
          <a:p>
            <a:pPr marL="0" lvl="0" indent="0" algn="l" rtl="0">
              <a:spcBef>
                <a:spcPts val="0"/>
              </a:spcBef>
              <a:spcAft>
                <a:spcPts val="0"/>
              </a:spcAft>
              <a:buNone/>
            </a:pPr>
            <a:r>
              <a:rPr lang="en" sz="1700" b="1">
                <a:latin typeface="Proxima Nova"/>
                <a:ea typeface="Proxima Nova"/>
                <a:cs typeface="Proxima Nova"/>
                <a:sym typeface="Proxima Nova"/>
              </a:rPr>
              <a:t>      (dağıtık veritabanı)</a:t>
            </a:r>
            <a:endParaRPr sz="1700" b="1">
              <a:latin typeface="Proxima Nova"/>
              <a:ea typeface="Proxima Nova"/>
              <a:cs typeface="Proxima Nova"/>
              <a:sym typeface="Proxima Nova"/>
            </a:endParaRPr>
          </a:p>
        </p:txBody>
      </p:sp>
      <p:sp>
        <p:nvSpPr>
          <p:cNvPr id="476" name="Google Shape;476;p52"/>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477" name="Google Shape;477;p52"/>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478" name="Google Shape;478;p52"/>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RECORD-KEEPING</a:t>
            </a:r>
            <a:endParaRPr sz="2700" b="1">
              <a:latin typeface="Montserrat"/>
              <a:ea typeface="Montserrat"/>
              <a:cs typeface="Montserrat"/>
              <a:sym typeface="Montserrat"/>
            </a:endParaRPr>
          </a:p>
        </p:txBody>
      </p:sp>
      <p:sp>
        <p:nvSpPr>
          <p:cNvPr id="479" name="Google Shape;479;p52"/>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DISTRIBUTED DATABASES</a:t>
            </a:r>
            <a:endParaRPr sz="1700" b="1">
              <a:solidFill>
                <a:srgbClr val="BFBFBF"/>
              </a:solidFill>
              <a:latin typeface="Proxima Nova"/>
              <a:ea typeface="Proxima Nova"/>
              <a:cs typeface="Proxima Nova"/>
              <a:sym typeface="Proxima Nova"/>
            </a:endParaRPr>
          </a:p>
        </p:txBody>
      </p:sp>
      <p:sp>
        <p:nvSpPr>
          <p:cNvPr id="480" name="Google Shape;480;p52"/>
          <p:cNvSpPr/>
          <p:nvPr/>
        </p:nvSpPr>
        <p:spPr>
          <a:xfrm>
            <a:off x="1784640" y="115625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Janice</a:t>
            </a:r>
            <a:endParaRPr sz="500"/>
          </a:p>
        </p:txBody>
      </p:sp>
      <p:sp>
        <p:nvSpPr>
          <p:cNvPr id="481" name="Google Shape;481;p52"/>
          <p:cNvSpPr/>
          <p:nvPr/>
        </p:nvSpPr>
        <p:spPr>
          <a:xfrm>
            <a:off x="498083" y="2307164"/>
            <a:ext cx="869700" cy="8694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100"/>
              <a:t>Satoshi</a:t>
            </a:r>
            <a:endParaRPr sz="1100"/>
          </a:p>
        </p:txBody>
      </p:sp>
      <p:sp>
        <p:nvSpPr>
          <p:cNvPr id="482" name="Google Shape;482;p52"/>
          <p:cNvSpPr/>
          <p:nvPr/>
        </p:nvSpPr>
        <p:spPr>
          <a:xfrm>
            <a:off x="3665347" y="148944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Rustie</a:t>
            </a:r>
            <a:endParaRPr sz="500"/>
          </a:p>
        </p:txBody>
      </p:sp>
      <p:sp>
        <p:nvSpPr>
          <p:cNvPr id="483" name="Google Shape;483;p52"/>
          <p:cNvSpPr/>
          <p:nvPr/>
        </p:nvSpPr>
        <p:spPr>
          <a:xfrm>
            <a:off x="1784640" y="386184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Oscar</a:t>
            </a:r>
            <a:endParaRPr sz="500"/>
          </a:p>
        </p:txBody>
      </p:sp>
      <p:sp>
        <p:nvSpPr>
          <p:cNvPr id="484" name="Google Shape;484;p52"/>
          <p:cNvSpPr/>
          <p:nvPr/>
        </p:nvSpPr>
        <p:spPr>
          <a:xfrm>
            <a:off x="4359076" y="3176569"/>
            <a:ext cx="869700" cy="8694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Justin</a:t>
            </a:r>
            <a:endParaRPr sz="500"/>
          </a:p>
        </p:txBody>
      </p:sp>
      <p:cxnSp>
        <p:nvCxnSpPr>
          <p:cNvPr id="485" name="Google Shape;485;p52"/>
          <p:cNvCxnSpPr>
            <a:stCxn id="481" idx="6"/>
            <a:endCxn id="480" idx="4"/>
          </p:cNvCxnSpPr>
          <p:nvPr/>
        </p:nvCxnSpPr>
        <p:spPr>
          <a:xfrm rot="10800000" flipH="1">
            <a:off x="1367783" y="2025764"/>
            <a:ext cx="851700" cy="716100"/>
          </a:xfrm>
          <a:prstGeom prst="straightConnector1">
            <a:avLst/>
          </a:prstGeom>
          <a:noFill/>
          <a:ln w="9525" cap="flat" cmpd="sng">
            <a:solidFill>
              <a:schemeClr val="dk2"/>
            </a:solidFill>
            <a:prstDash val="solid"/>
            <a:round/>
            <a:headEnd type="none" w="med" len="med"/>
            <a:tailEnd type="none" w="med" len="med"/>
          </a:ln>
        </p:spPr>
      </p:cxnSp>
      <p:cxnSp>
        <p:nvCxnSpPr>
          <p:cNvPr id="486" name="Google Shape;486;p52"/>
          <p:cNvCxnSpPr>
            <a:stCxn id="481" idx="6"/>
            <a:endCxn id="482" idx="3"/>
          </p:cNvCxnSpPr>
          <p:nvPr/>
        </p:nvCxnSpPr>
        <p:spPr>
          <a:xfrm rot="10800000" flipH="1">
            <a:off x="1367783" y="2231564"/>
            <a:ext cx="2424900" cy="510300"/>
          </a:xfrm>
          <a:prstGeom prst="straightConnector1">
            <a:avLst/>
          </a:prstGeom>
          <a:noFill/>
          <a:ln w="9525" cap="flat" cmpd="sng">
            <a:solidFill>
              <a:schemeClr val="dk2"/>
            </a:solidFill>
            <a:prstDash val="solid"/>
            <a:round/>
            <a:headEnd type="none" w="med" len="med"/>
            <a:tailEnd type="none" w="med" len="med"/>
          </a:ln>
        </p:spPr>
      </p:cxnSp>
      <p:cxnSp>
        <p:nvCxnSpPr>
          <p:cNvPr id="487" name="Google Shape;487;p52"/>
          <p:cNvCxnSpPr>
            <a:stCxn id="480" idx="4"/>
            <a:endCxn id="483" idx="0"/>
          </p:cNvCxnSpPr>
          <p:nvPr/>
        </p:nvCxnSpPr>
        <p:spPr>
          <a:xfrm>
            <a:off x="2219490" y="2025656"/>
            <a:ext cx="0" cy="1836300"/>
          </a:xfrm>
          <a:prstGeom prst="straightConnector1">
            <a:avLst/>
          </a:prstGeom>
          <a:noFill/>
          <a:ln w="9525" cap="flat" cmpd="sng">
            <a:solidFill>
              <a:schemeClr val="dk2"/>
            </a:solidFill>
            <a:prstDash val="solid"/>
            <a:round/>
            <a:headEnd type="none" w="med" len="med"/>
            <a:tailEnd type="none" w="med" len="med"/>
          </a:ln>
        </p:spPr>
      </p:cxnSp>
      <p:cxnSp>
        <p:nvCxnSpPr>
          <p:cNvPr id="488" name="Google Shape;488;p52"/>
          <p:cNvCxnSpPr>
            <a:stCxn id="480" idx="4"/>
            <a:endCxn id="484" idx="1"/>
          </p:cNvCxnSpPr>
          <p:nvPr/>
        </p:nvCxnSpPr>
        <p:spPr>
          <a:xfrm>
            <a:off x="2219490" y="2025656"/>
            <a:ext cx="2267100" cy="1278300"/>
          </a:xfrm>
          <a:prstGeom prst="straightConnector1">
            <a:avLst/>
          </a:prstGeom>
          <a:noFill/>
          <a:ln w="9525" cap="flat" cmpd="sng">
            <a:solidFill>
              <a:schemeClr val="dk2"/>
            </a:solidFill>
            <a:prstDash val="solid"/>
            <a:round/>
            <a:headEnd type="none" w="med" len="med"/>
            <a:tailEnd type="none" w="med" len="med"/>
          </a:ln>
        </p:spPr>
      </p:cxnSp>
      <p:cxnSp>
        <p:nvCxnSpPr>
          <p:cNvPr id="489" name="Google Shape;489;p52"/>
          <p:cNvCxnSpPr>
            <a:stCxn id="480" idx="4"/>
            <a:endCxn id="482" idx="3"/>
          </p:cNvCxnSpPr>
          <p:nvPr/>
        </p:nvCxnSpPr>
        <p:spPr>
          <a:xfrm>
            <a:off x="2219490" y="2025656"/>
            <a:ext cx="1573200" cy="205800"/>
          </a:xfrm>
          <a:prstGeom prst="straightConnector1">
            <a:avLst/>
          </a:prstGeom>
          <a:noFill/>
          <a:ln w="9525" cap="flat" cmpd="sng">
            <a:solidFill>
              <a:schemeClr val="dk2"/>
            </a:solidFill>
            <a:prstDash val="solid"/>
            <a:round/>
            <a:headEnd type="none" w="med" len="med"/>
            <a:tailEnd type="none" w="med" len="med"/>
          </a:ln>
        </p:spPr>
      </p:cxnSp>
      <p:cxnSp>
        <p:nvCxnSpPr>
          <p:cNvPr id="490" name="Google Shape;490;p52"/>
          <p:cNvCxnSpPr>
            <a:stCxn id="481" idx="6"/>
            <a:endCxn id="483" idx="0"/>
          </p:cNvCxnSpPr>
          <p:nvPr/>
        </p:nvCxnSpPr>
        <p:spPr>
          <a:xfrm>
            <a:off x="1367783" y="2741864"/>
            <a:ext cx="851700" cy="1119900"/>
          </a:xfrm>
          <a:prstGeom prst="straightConnector1">
            <a:avLst/>
          </a:prstGeom>
          <a:noFill/>
          <a:ln w="9525" cap="flat" cmpd="sng">
            <a:solidFill>
              <a:schemeClr val="dk2"/>
            </a:solidFill>
            <a:prstDash val="solid"/>
            <a:round/>
            <a:headEnd type="none" w="med" len="med"/>
            <a:tailEnd type="none" w="med" len="med"/>
          </a:ln>
        </p:spPr>
      </p:cxnSp>
      <p:cxnSp>
        <p:nvCxnSpPr>
          <p:cNvPr id="491" name="Google Shape;491;p52"/>
          <p:cNvCxnSpPr>
            <a:stCxn id="483" idx="0"/>
            <a:endCxn id="484" idx="1"/>
          </p:cNvCxnSpPr>
          <p:nvPr/>
        </p:nvCxnSpPr>
        <p:spPr>
          <a:xfrm rot="10800000" flipH="1">
            <a:off x="2219490" y="3303844"/>
            <a:ext cx="2267100" cy="558000"/>
          </a:xfrm>
          <a:prstGeom prst="straightConnector1">
            <a:avLst/>
          </a:prstGeom>
          <a:noFill/>
          <a:ln w="9525" cap="flat" cmpd="sng">
            <a:solidFill>
              <a:schemeClr val="dk2"/>
            </a:solidFill>
            <a:prstDash val="solid"/>
            <a:round/>
            <a:headEnd type="none" w="med" len="med"/>
            <a:tailEnd type="none" w="med" len="med"/>
          </a:ln>
        </p:spPr>
      </p:cxnSp>
      <p:cxnSp>
        <p:nvCxnSpPr>
          <p:cNvPr id="492" name="Google Shape;492;p52"/>
          <p:cNvCxnSpPr>
            <a:stCxn id="483" idx="0"/>
            <a:endCxn id="482" idx="3"/>
          </p:cNvCxnSpPr>
          <p:nvPr/>
        </p:nvCxnSpPr>
        <p:spPr>
          <a:xfrm rot="10800000" flipH="1">
            <a:off x="2219490" y="2231644"/>
            <a:ext cx="1573200" cy="16302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52"/>
          <p:cNvCxnSpPr>
            <a:stCxn id="481" idx="6"/>
            <a:endCxn id="484" idx="1"/>
          </p:cNvCxnSpPr>
          <p:nvPr/>
        </p:nvCxnSpPr>
        <p:spPr>
          <a:xfrm>
            <a:off x="1367783" y="2741864"/>
            <a:ext cx="3118800" cy="5619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52"/>
          <p:cNvCxnSpPr>
            <a:stCxn id="482" idx="3"/>
            <a:endCxn id="484" idx="1"/>
          </p:cNvCxnSpPr>
          <p:nvPr/>
        </p:nvCxnSpPr>
        <p:spPr>
          <a:xfrm>
            <a:off x="3792711" y="2231523"/>
            <a:ext cx="693600" cy="1072500"/>
          </a:xfrm>
          <a:prstGeom prst="straightConnector1">
            <a:avLst/>
          </a:prstGeom>
          <a:noFill/>
          <a:ln w="9525" cap="flat" cmpd="sng">
            <a:solidFill>
              <a:schemeClr val="dk2"/>
            </a:solidFill>
            <a:prstDash val="solid"/>
            <a:round/>
            <a:headEnd type="none" w="med" len="med"/>
            <a:tailEnd type="none" w="med" len="med"/>
          </a:ln>
        </p:spPr>
      </p:cxnSp>
      <p:graphicFrame>
        <p:nvGraphicFramePr>
          <p:cNvPr id="495" name="Google Shape;495;p52"/>
          <p:cNvGraphicFramePr/>
          <p:nvPr/>
        </p:nvGraphicFramePr>
        <p:xfrm>
          <a:off x="6224038" y="661102"/>
          <a:ext cx="2419800" cy="1601990"/>
        </p:xfrm>
        <a:graphic>
          <a:graphicData uri="http://schemas.openxmlformats.org/drawingml/2006/table">
            <a:tbl>
              <a:tblPr>
                <a:noFill/>
                <a:tableStyleId>{50902E6B-F63A-4EA7-877D-E3649FA59607}</a:tableStyleId>
              </a:tblPr>
              <a:tblGrid>
                <a:gridCol w="806600">
                  <a:extLst>
                    <a:ext uri="{9D8B030D-6E8A-4147-A177-3AD203B41FA5}">
                      <a16:colId xmlns:a16="http://schemas.microsoft.com/office/drawing/2014/main" val="20000"/>
                    </a:ext>
                  </a:extLst>
                </a:gridCol>
                <a:gridCol w="806600">
                  <a:extLst>
                    <a:ext uri="{9D8B030D-6E8A-4147-A177-3AD203B41FA5}">
                      <a16:colId xmlns:a16="http://schemas.microsoft.com/office/drawing/2014/main" val="20001"/>
                    </a:ext>
                  </a:extLst>
                </a:gridCol>
                <a:gridCol w="806600">
                  <a:extLst>
                    <a:ext uri="{9D8B030D-6E8A-4147-A177-3AD203B41FA5}">
                      <a16:colId xmlns:a16="http://schemas.microsoft.com/office/drawing/2014/main" val="20002"/>
                    </a:ext>
                  </a:extLst>
                </a:gridCol>
              </a:tblGrid>
              <a:tr h="461975">
                <a:tc>
                  <a:txBody>
                    <a:bodyPr/>
                    <a:lstStyle/>
                    <a:p>
                      <a:pPr marL="0" lvl="0" indent="0" algn="l" rtl="0">
                        <a:spcBef>
                          <a:spcPts val="0"/>
                        </a:spcBef>
                        <a:spcAft>
                          <a:spcPts val="0"/>
                        </a:spcAft>
                        <a:buNone/>
                      </a:pPr>
                      <a:r>
                        <a:rPr lang="en" sz="1300"/>
                        <a:t>Sender</a:t>
                      </a:r>
                      <a:endParaRPr sz="1300"/>
                    </a:p>
                  </a:txBody>
                  <a:tcPr marL="34300" marR="34300" marT="34275" marB="34275"/>
                </a:tc>
                <a:tc>
                  <a:txBody>
                    <a:bodyPr/>
                    <a:lstStyle/>
                    <a:p>
                      <a:pPr marL="0" lvl="0" indent="0" algn="l" rtl="0">
                        <a:spcBef>
                          <a:spcPts val="0"/>
                        </a:spcBef>
                        <a:spcAft>
                          <a:spcPts val="0"/>
                        </a:spcAft>
                        <a:buNone/>
                      </a:pPr>
                      <a:r>
                        <a:rPr lang="en" sz="1300"/>
                        <a:t>Recipient</a:t>
                      </a:r>
                      <a:endParaRPr sz="1300"/>
                    </a:p>
                  </a:txBody>
                  <a:tcPr marL="34300" marR="34300" marT="34275" marB="34275"/>
                </a:tc>
                <a:tc>
                  <a:txBody>
                    <a:bodyPr/>
                    <a:lstStyle/>
                    <a:p>
                      <a:pPr marL="0" lvl="0" indent="0" algn="l" rtl="0">
                        <a:spcBef>
                          <a:spcPts val="0"/>
                        </a:spcBef>
                        <a:spcAft>
                          <a:spcPts val="0"/>
                        </a:spcAft>
                        <a:buNone/>
                      </a:pPr>
                      <a:r>
                        <a:rPr lang="en" sz="1300"/>
                        <a:t>Amount (BTC)</a:t>
                      </a:r>
                      <a:endParaRPr sz="1300"/>
                    </a:p>
                  </a:txBody>
                  <a:tcPr marL="34300" marR="34300" marT="34275" marB="34275"/>
                </a:tc>
                <a:extLst>
                  <a:ext uri="{0D108BD9-81ED-4DB2-BD59-A6C34878D82A}">
                    <a16:rowId xmlns:a16="http://schemas.microsoft.com/office/drawing/2014/main" val="10000"/>
                  </a:ext>
                </a:extLst>
              </a:tr>
              <a:tr h="284300">
                <a:tc>
                  <a:txBody>
                    <a:bodyPr/>
                    <a:lstStyle/>
                    <a:p>
                      <a:pPr marL="0" lvl="0" indent="0" algn="l" rtl="0">
                        <a:spcBef>
                          <a:spcPts val="0"/>
                        </a:spcBef>
                        <a:spcAft>
                          <a:spcPts val="0"/>
                        </a:spcAft>
                        <a:buNone/>
                      </a:pPr>
                      <a:r>
                        <a:rPr lang="en" sz="1300"/>
                        <a:t>Justin</a:t>
                      </a:r>
                      <a:endParaRPr sz="1300"/>
                    </a:p>
                  </a:txBody>
                  <a:tcPr marL="34300" marR="34300" marT="34275" marB="34275"/>
                </a:tc>
                <a:tc>
                  <a:txBody>
                    <a:bodyPr/>
                    <a:lstStyle/>
                    <a:p>
                      <a:pPr marL="0" lvl="0" indent="0" algn="l" rtl="0">
                        <a:spcBef>
                          <a:spcPts val="0"/>
                        </a:spcBef>
                        <a:spcAft>
                          <a:spcPts val="0"/>
                        </a:spcAft>
                        <a:buNone/>
                      </a:pPr>
                      <a:r>
                        <a:rPr lang="en" sz="1300"/>
                        <a:t>Oscar</a:t>
                      </a:r>
                      <a:endParaRPr sz="1300"/>
                    </a:p>
                  </a:txBody>
                  <a:tcPr marL="34300" marR="34300" marT="34275" marB="34275"/>
                </a:tc>
                <a:tc>
                  <a:txBody>
                    <a:bodyPr/>
                    <a:lstStyle/>
                    <a:p>
                      <a:pPr marL="0" lvl="0" indent="0" algn="l" rtl="0">
                        <a:spcBef>
                          <a:spcPts val="0"/>
                        </a:spcBef>
                        <a:spcAft>
                          <a:spcPts val="0"/>
                        </a:spcAft>
                        <a:buNone/>
                      </a:pPr>
                      <a:r>
                        <a:rPr lang="en" sz="1300"/>
                        <a:t>4</a:t>
                      </a:r>
                      <a:endParaRPr sz="1300"/>
                    </a:p>
                  </a:txBody>
                  <a:tcPr marL="34300" marR="34300" marT="34275" marB="34275"/>
                </a:tc>
                <a:extLst>
                  <a:ext uri="{0D108BD9-81ED-4DB2-BD59-A6C34878D82A}">
                    <a16:rowId xmlns:a16="http://schemas.microsoft.com/office/drawing/2014/main" val="10001"/>
                  </a:ext>
                </a:extLst>
              </a:tr>
              <a:tr h="284300">
                <a:tc>
                  <a:txBody>
                    <a:bodyPr/>
                    <a:lstStyle/>
                    <a:p>
                      <a:pPr marL="0" lvl="0" indent="0" algn="l" rtl="0">
                        <a:spcBef>
                          <a:spcPts val="0"/>
                        </a:spcBef>
                        <a:spcAft>
                          <a:spcPts val="0"/>
                        </a:spcAft>
                        <a:buNone/>
                      </a:pPr>
                      <a:r>
                        <a:rPr lang="en" sz="1300"/>
                        <a:t>Justin</a:t>
                      </a:r>
                      <a:endParaRPr sz="1300"/>
                    </a:p>
                  </a:txBody>
                  <a:tcPr marL="34300" marR="34300" marT="34275" marB="34275"/>
                </a:tc>
                <a:tc>
                  <a:txBody>
                    <a:bodyPr/>
                    <a:lstStyle/>
                    <a:p>
                      <a:pPr marL="0" lvl="0" indent="0" algn="l" rtl="0">
                        <a:spcBef>
                          <a:spcPts val="0"/>
                        </a:spcBef>
                        <a:spcAft>
                          <a:spcPts val="0"/>
                        </a:spcAft>
                        <a:buNone/>
                      </a:pPr>
                      <a:r>
                        <a:rPr lang="en" sz="1300"/>
                        <a:t>Justin</a:t>
                      </a:r>
                      <a:endParaRPr sz="1300"/>
                    </a:p>
                  </a:txBody>
                  <a:tcPr marL="34300" marR="34300" marT="34275" marB="34275"/>
                </a:tc>
                <a:tc>
                  <a:txBody>
                    <a:bodyPr/>
                    <a:lstStyle/>
                    <a:p>
                      <a:pPr marL="0" lvl="0" indent="0" algn="l" rtl="0">
                        <a:spcBef>
                          <a:spcPts val="0"/>
                        </a:spcBef>
                        <a:spcAft>
                          <a:spcPts val="0"/>
                        </a:spcAft>
                        <a:buNone/>
                      </a:pPr>
                      <a:r>
                        <a:rPr lang="en" sz="1300"/>
                        <a:t>1</a:t>
                      </a:r>
                      <a:endParaRPr sz="1300"/>
                    </a:p>
                  </a:txBody>
                  <a:tcPr marL="34300" marR="34300" marT="34275" marB="34275"/>
                </a:tc>
                <a:extLst>
                  <a:ext uri="{0D108BD9-81ED-4DB2-BD59-A6C34878D82A}">
                    <a16:rowId xmlns:a16="http://schemas.microsoft.com/office/drawing/2014/main" val="10002"/>
                  </a:ext>
                </a:extLst>
              </a:tr>
              <a:tr h="284300">
                <a:tc>
                  <a:txBody>
                    <a:bodyPr/>
                    <a:lstStyle/>
                    <a:p>
                      <a:pPr marL="0" lvl="0" indent="0" algn="l" rtl="0">
                        <a:spcBef>
                          <a:spcPts val="0"/>
                        </a:spcBef>
                        <a:spcAft>
                          <a:spcPts val="0"/>
                        </a:spcAft>
                        <a:buNone/>
                      </a:pPr>
                      <a:r>
                        <a:rPr lang="en" sz="1300"/>
                        <a:t>Oscar</a:t>
                      </a:r>
                      <a:endParaRPr sz="1300"/>
                    </a:p>
                  </a:txBody>
                  <a:tcPr marL="34300" marR="34300" marT="34275" marB="34275"/>
                </a:tc>
                <a:tc>
                  <a:txBody>
                    <a:bodyPr/>
                    <a:lstStyle/>
                    <a:p>
                      <a:pPr marL="0" lvl="0" indent="0" algn="l" rtl="0">
                        <a:spcBef>
                          <a:spcPts val="0"/>
                        </a:spcBef>
                        <a:spcAft>
                          <a:spcPts val="0"/>
                        </a:spcAft>
                        <a:buNone/>
                      </a:pPr>
                      <a:r>
                        <a:rPr lang="en" sz="1300"/>
                        <a:t>Rustie</a:t>
                      </a:r>
                      <a:endParaRPr sz="1300"/>
                    </a:p>
                  </a:txBody>
                  <a:tcPr marL="34300" marR="34300" marT="34275" marB="34275"/>
                </a:tc>
                <a:tc>
                  <a:txBody>
                    <a:bodyPr/>
                    <a:lstStyle/>
                    <a:p>
                      <a:pPr marL="0" lvl="0" indent="0" algn="l" rtl="0">
                        <a:spcBef>
                          <a:spcPts val="0"/>
                        </a:spcBef>
                        <a:spcAft>
                          <a:spcPts val="0"/>
                        </a:spcAft>
                        <a:buNone/>
                      </a:pPr>
                      <a:r>
                        <a:rPr lang="en" sz="1300"/>
                        <a:t>5</a:t>
                      </a:r>
                      <a:endParaRPr sz="1300"/>
                    </a:p>
                  </a:txBody>
                  <a:tcPr marL="34300" marR="34300" marT="34275" marB="34275"/>
                </a:tc>
                <a:extLst>
                  <a:ext uri="{0D108BD9-81ED-4DB2-BD59-A6C34878D82A}">
                    <a16:rowId xmlns:a16="http://schemas.microsoft.com/office/drawing/2014/main" val="10003"/>
                  </a:ext>
                </a:extLst>
              </a:tr>
              <a:tr h="284300">
                <a:tc>
                  <a:txBody>
                    <a:bodyPr/>
                    <a:lstStyle/>
                    <a:p>
                      <a:pPr marL="0" lvl="0" indent="0" algn="l" rtl="0">
                        <a:spcBef>
                          <a:spcPts val="0"/>
                        </a:spcBef>
                        <a:spcAft>
                          <a:spcPts val="0"/>
                        </a:spcAft>
                        <a:buNone/>
                      </a:pPr>
                      <a:r>
                        <a:rPr lang="en" sz="1300"/>
                        <a:t>Oscar</a:t>
                      </a:r>
                      <a:endParaRPr sz="1300"/>
                    </a:p>
                  </a:txBody>
                  <a:tcPr marL="34300" marR="34300" marT="34275" marB="34275"/>
                </a:tc>
                <a:tc>
                  <a:txBody>
                    <a:bodyPr/>
                    <a:lstStyle/>
                    <a:p>
                      <a:pPr marL="0" lvl="0" indent="0" algn="l" rtl="0">
                        <a:spcBef>
                          <a:spcPts val="0"/>
                        </a:spcBef>
                        <a:spcAft>
                          <a:spcPts val="0"/>
                        </a:spcAft>
                        <a:buNone/>
                      </a:pPr>
                      <a:r>
                        <a:rPr lang="en" sz="1300"/>
                        <a:t>Oscar</a:t>
                      </a:r>
                      <a:endParaRPr sz="1300"/>
                    </a:p>
                  </a:txBody>
                  <a:tcPr marL="34300" marR="34300" marT="34275" marB="34275"/>
                </a:tc>
                <a:tc>
                  <a:txBody>
                    <a:bodyPr/>
                    <a:lstStyle/>
                    <a:p>
                      <a:pPr marL="0" lvl="0" indent="0" algn="l" rtl="0">
                        <a:spcBef>
                          <a:spcPts val="0"/>
                        </a:spcBef>
                        <a:spcAft>
                          <a:spcPts val="0"/>
                        </a:spcAft>
                        <a:buNone/>
                      </a:pPr>
                      <a:r>
                        <a:rPr lang="en" sz="1300"/>
                        <a:t>1</a:t>
                      </a:r>
                      <a:endParaRPr sz="1300"/>
                    </a:p>
                  </a:txBody>
                  <a:tcPr marL="34300" marR="34300" marT="34275" marB="34275"/>
                </a:tc>
                <a:extLst>
                  <a:ext uri="{0D108BD9-81ED-4DB2-BD59-A6C34878D82A}">
                    <a16:rowId xmlns:a16="http://schemas.microsoft.com/office/drawing/2014/main" val="10004"/>
                  </a:ext>
                </a:extLst>
              </a:tr>
            </a:tbl>
          </a:graphicData>
        </a:graphic>
      </p:graphicFrame>
      <p:cxnSp>
        <p:nvCxnSpPr>
          <p:cNvPr id="496" name="Google Shape;496;p52"/>
          <p:cNvCxnSpPr/>
          <p:nvPr/>
        </p:nvCxnSpPr>
        <p:spPr>
          <a:xfrm flipH="1">
            <a:off x="3636946" y="1136663"/>
            <a:ext cx="2587800" cy="1853700"/>
          </a:xfrm>
          <a:prstGeom prst="straightConnector1">
            <a:avLst/>
          </a:prstGeom>
          <a:noFill/>
          <a:ln w="28575" cap="flat" cmpd="sng">
            <a:solidFill>
              <a:schemeClr val="dk2"/>
            </a:solidFill>
            <a:prstDash val="lgDash"/>
            <a:round/>
            <a:headEnd type="none" w="med" len="med"/>
            <a:tailEnd type="triangle" w="med" len="med"/>
          </a:ln>
        </p:spPr>
      </p:cxnSp>
      <p:sp>
        <p:nvSpPr>
          <p:cNvPr id="497" name="Google Shape;497;p52"/>
          <p:cNvSpPr txBox="1"/>
          <p:nvPr/>
        </p:nvSpPr>
        <p:spPr>
          <a:xfrm>
            <a:off x="3461870" y="2819194"/>
            <a:ext cx="142500" cy="264900"/>
          </a:xfrm>
          <a:prstGeom prst="rect">
            <a:avLst/>
          </a:prstGeom>
          <a:noFill/>
          <a:ln>
            <a:noFill/>
          </a:ln>
        </p:spPr>
        <p:txBody>
          <a:bodyPr spcFirstLastPara="1" wrap="square" lIns="34300" tIns="34300" rIns="34300" bIns="34300" anchor="t" anchorCtr="0">
            <a:noAutofit/>
          </a:bodyPr>
          <a:lstStyle/>
          <a:p>
            <a:pPr marL="0" lvl="0" indent="0" algn="l" rtl="0">
              <a:spcBef>
                <a:spcPts val="0"/>
              </a:spcBef>
              <a:spcAft>
                <a:spcPts val="0"/>
              </a:spcAft>
              <a:buNone/>
            </a:pPr>
            <a:r>
              <a:rPr lang="en" sz="1300"/>
              <a:t>?</a:t>
            </a:r>
            <a:endParaRPr sz="130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53"/>
          <p:cNvSpPr txBox="1">
            <a:spLocks noGrp="1"/>
          </p:cNvSpPr>
          <p:nvPr>
            <p:ph type="body" idx="1"/>
          </p:nvPr>
        </p:nvSpPr>
        <p:spPr>
          <a:xfrm>
            <a:off x="5771775" y="1818173"/>
            <a:ext cx="3126000" cy="1836300"/>
          </a:xfrm>
          <a:prstGeom prst="rect">
            <a:avLst/>
          </a:prstGeom>
          <a:noFill/>
          <a:ln>
            <a:noFill/>
          </a:ln>
        </p:spPr>
        <p:txBody>
          <a:bodyPr spcFirstLastPara="1" wrap="square" lIns="91425" tIns="91425" rIns="91425" bIns="91425" anchor="ctr" anchorCtr="0">
            <a:noAutofit/>
          </a:bodyPr>
          <a:lstStyle/>
          <a:p>
            <a:pPr marL="457200" lvl="0" indent="-342900" algn="l" rtl="0">
              <a:lnSpc>
                <a:spcPct val="115000"/>
              </a:lnSpc>
              <a:spcBef>
                <a:spcPts val="0"/>
              </a:spcBef>
              <a:spcAft>
                <a:spcPts val="0"/>
              </a:spcAft>
              <a:buClr>
                <a:schemeClr val="dk2"/>
              </a:buClr>
              <a:buSzPts val="1800"/>
              <a:buFont typeface="Proxima Nova"/>
              <a:buChar char="●"/>
            </a:pPr>
            <a:r>
              <a:rPr lang="en" sz="1800" dirty="0">
                <a:solidFill>
                  <a:schemeClr val="dk2"/>
                </a:solidFill>
                <a:latin typeface="Proxima Nova"/>
                <a:ea typeface="Proxima Nova"/>
                <a:cs typeface="Proxima Nova"/>
                <a:sym typeface="Proxima Nova"/>
              </a:rPr>
              <a:t>İşlemleri bloklar halinde derler ve bir blok zincirinde saklarız.</a:t>
            </a:r>
            <a:endParaRPr sz="1800" dirty="0">
              <a:solidFill>
                <a:schemeClr val="dk2"/>
              </a:solidFill>
              <a:latin typeface="Proxima Nova"/>
              <a:ea typeface="Proxima Nova"/>
              <a:cs typeface="Proxima Nova"/>
              <a:sym typeface="Proxima Nova"/>
            </a:endParaRPr>
          </a:p>
          <a:p>
            <a:pPr marL="457200" lvl="0" indent="-342900" algn="l" rtl="0">
              <a:lnSpc>
                <a:spcPct val="115000"/>
              </a:lnSpc>
              <a:spcBef>
                <a:spcPts val="0"/>
              </a:spcBef>
              <a:spcAft>
                <a:spcPts val="0"/>
              </a:spcAft>
              <a:buClr>
                <a:schemeClr val="dk2"/>
              </a:buClr>
              <a:buSzPts val="1800"/>
              <a:buFont typeface="Proxima Nova"/>
              <a:buChar char="●"/>
            </a:pPr>
            <a:r>
              <a:rPr lang="tr-TR" sz="1800" b="1" dirty="0" smtClean="0">
                <a:solidFill>
                  <a:schemeClr val="dk2"/>
                </a:solidFill>
                <a:latin typeface="Proxima Nova"/>
                <a:ea typeface="Proxima Nova"/>
                <a:cs typeface="Proxima Nova"/>
                <a:sym typeface="Proxima Nova"/>
              </a:rPr>
              <a:t>İsteyen </a:t>
            </a:r>
            <a:r>
              <a:rPr lang="en" sz="1800" b="1" dirty="0" smtClean="0">
                <a:solidFill>
                  <a:schemeClr val="dk2"/>
                </a:solidFill>
                <a:latin typeface="Proxima Nova"/>
                <a:ea typeface="Proxima Nova"/>
                <a:cs typeface="Proxima Nova"/>
                <a:sym typeface="Proxima Nova"/>
              </a:rPr>
              <a:t>Herkes</a:t>
            </a:r>
            <a:r>
              <a:rPr lang="tr-TR" sz="1800" b="1" dirty="0" smtClean="0">
                <a:solidFill>
                  <a:schemeClr val="dk2"/>
                </a:solidFill>
                <a:latin typeface="Proxima Nova"/>
                <a:ea typeface="Proxima Nova"/>
                <a:cs typeface="Proxima Nova"/>
                <a:sym typeface="Proxima Nova"/>
              </a:rPr>
              <a:t>te</a:t>
            </a:r>
            <a:r>
              <a:rPr lang="en" sz="1800" dirty="0" smtClean="0">
                <a:solidFill>
                  <a:schemeClr val="dk2"/>
                </a:solidFill>
                <a:latin typeface="Proxima Nova"/>
                <a:ea typeface="Proxima Nova"/>
                <a:cs typeface="Proxima Nova"/>
                <a:sym typeface="Proxima Nova"/>
              </a:rPr>
              <a:t> </a:t>
            </a:r>
            <a:r>
              <a:rPr lang="en" sz="1800" dirty="0">
                <a:solidFill>
                  <a:schemeClr val="dk2"/>
                </a:solidFill>
                <a:latin typeface="Proxima Nova"/>
                <a:ea typeface="Proxima Nova"/>
                <a:cs typeface="Proxima Nova"/>
                <a:sym typeface="Proxima Nova"/>
              </a:rPr>
              <a:t>blok zincirinin bir kopyası vardır</a:t>
            </a:r>
            <a:endParaRPr sz="1800" dirty="0">
              <a:solidFill>
                <a:schemeClr val="dk2"/>
              </a:solidFill>
              <a:latin typeface="Proxima Nova"/>
              <a:ea typeface="Proxima Nova"/>
              <a:cs typeface="Proxima Nova"/>
              <a:sym typeface="Proxima Nova"/>
            </a:endParaRPr>
          </a:p>
        </p:txBody>
      </p:sp>
      <p:sp>
        <p:nvSpPr>
          <p:cNvPr id="503" name="Google Shape;503;p53"/>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504" name="Google Shape;504;p53"/>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505" name="Google Shape;505;p53"/>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RECORD-KEEPING</a:t>
            </a:r>
            <a:endParaRPr sz="2700" b="1">
              <a:latin typeface="Montserrat"/>
              <a:ea typeface="Montserrat"/>
              <a:cs typeface="Montserrat"/>
              <a:sym typeface="Montserrat"/>
            </a:endParaRPr>
          </a:p>
        </p:txBody>
      </p:sp>
      <p:sp>
        <p:nvSpPr>
          <p:cNvPr id="506" name="Google Shape;506;p53"/>
          <p:cNvSpPr txBox="1"/>
          <p:nvPr/>
        </p:nvSpPr>
        <p:spPr>
          <a:xfrm>
            <a:off x="1097058" y="661106"/>
            <a:ext cx="5451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EVERYONE’S THE BANK</a:t>
            </a:r>
            <a:endParaRPr sz="1700" b="1">
              <a:solidFill>
                <a:srgbClr val="BFBFBF"/>
              </a:solidFill>
              <a:latin typeface="Proxima Nova"/>
              <a:ea typeface="Proxima Nova"/>
              <a:cs typeface="Proxima Nova"/>
              <a:sym typeface="Proxima Nova"/>
            </a:endParaRPr>
          </a:p>
        </p:txBody>
      </p:sp>
      <p:sp>
        <p:nvSpPr>
          <p:cNvPr id="507" name="Google Shape;507;p53"/>
          <p:cNvSpPr/>
          <p:nvPr/>
        </p:nvSpPr>
        <p:spPr>
          <a:xfrm>
            <a:off x="1041149" y="2307164"/>
            <a:ext cx="869700" cy="8694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200"/>
              <a:t>Satoshi</a:t>
            </a:r>
            <a:endParaRPr sz="1200"/>
          </a:p>
        </p:txBody>
      </p:sp>
      <p:sp>
        <p:nvSpPr>
          <p:cNvPr id="508" name="Google Shape;508;p53"/>
          <p:cNvSpPr/>
          <p:nvPr/>
        </p:nvSpPr>
        <p:spPr>
          <a:xfrm>
            <a:off x="2327706" y="115625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Janice</a:t>
            </a:r>
            <a:endParaRPr sz="500"/>
          </a:p>
        </p:txBody>
      </p:sp>
      <p:sp>
        <p:nvSpPr>
          <p:cNvPr id="509" name="Google Shape;509;p53"/>
          <p:cNvSpPr/>
          <p:nvPr/>
        </p:nvSpPr>
        <p:spPr>
          <a:xfrm>
            <a:off x="4208413" y="148944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Rustie</a:t>
            </a:r>
            <a:endParaRPr sz="500"/>
          </a:p>
        </p:txBody>
      </p:sp>
      <p:sp>
        <p:nvSpPr>
          <p:cNvPr id="510" name="Google Shape;510;p53"/>
          <p:cNvSpPr/>
          <p:nvPr/>
        </p:nvSpPr>
        <p:spPr>
          <a:xfrm>
            <a:off x="2327706" y="386184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Oscar</a:t>
            </a:r>
            <a:endParaRPr sz="500"/>
          </a:p>
        </p:txBody>
      </p:sp>
      <p:sp>
        <p:nvSpPr>
          <p:cNvPr id="511" name="Google Shape;511;p53"/>
          <p:cNvSpPr/>
          <p:nvPr/>
        </p:nvSpPr>
        <p:spPr>
          <a:xfrm>
            <a:off x="4902142" y="3176569"/>
            <a:ext cx="869700" cy="8694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Justin</a:t>
            </a:r>
            <a:endParaRPr sz="500"/>
          </a:p>
        </p:txBody>
      </p:sp>
      <p:cxnSp>
        <p:nvCxnSpPr>
          <p:cNvPr id="512" name="Google Shape;512;p53"/>
          <p:cNvCxnSpPr>
            <a:stCxn id="507" idx="6"/>
            <a:endCxn id="508" idx="4"/>
          </p:cNvCxnSpPr>
          <p:nvPr/>
        </p:nvCxnSpPr>
        <p:spPr>
          <a:xfrm rot="10800000" flipH="1">
            <a:off x="1910849" y="2025764"/>
            <a:ext cx="851700" cy="716100"/>
          </a:xfrm>
          <a:prstGeom prst="straightConnector1">
            <a:avLst/>
          </a:prstGeom>
          <a:noFill/>
          <a:ln w="9525" cap="flat" cmpd="sng">
            <a:solidFill>
              <a:schemeClr val="dk2"/>
            </a:solidFill>
            <a:prstDash val="solid"/>
            <a:round/>
            <a:headEnd type="none" w="med" len="med"/>
            <a:tailEnd type="none" w="med" len="med"/>
          </a:ln>
        </p:spPr>
      </p:cxnSp>
      <p:cxnSp>
        <p:nvCxnSpPr>
          <p:cNvPr id="513" name="Google Shape;513;p53"/>
          <p:cNvCxnSpPr>
            <a:stCxn id="507" idx="6"/>
            <a:endCxn id="509" idx="3"/>
          </p:cNvCxnSpPr>
          <p:nvPr/>
        </p:nvCxnSpPr>
        <p:spPr>
          <a:xfrm rot="10800000" flipH="1">
            <a:off x="1910849" y="2231564"/>
            <a:ext cx="2424900" cy="510300"/>
          </a:xfrm>
          <a:prstGeom prst="straightConnector1">
            <a:avLst/>
          </a:prstGeom>
          <a:noFill/>
          <a:ln w="9525" cap="flat" cmpd="sng">
            <a:solidFill>
              <a:schemeClr val="dk2"/>
            </a:solidFill>
            <a:prstDash val="solid"/>
            <a:round/>
            <a:headEnd type="none" w="med" len="med"/>
            <a:tailEnd type="none" w="med" len="med"/>
          </a:ln>
        </p:spPr>
      </p:cxnSp>
      <p:cxnSp>
        <p:nvCxnSpPr>
          <p:cNvPr id="514" name="Google Shape;514;p53"/>
          <p:cNvCxnSpPr>
            <a:stCxn id="508" idx="4"/>
            <a:endCxn id="510" idx="0"/>
          </p:cNvCxnSpPr>
          <p:nvPr/>
        </p:nvCxnSpPr>
        <p:spPr>
          <a:xfrm>
            <a:off x="2762556" y="2025656"/>
            <a:ext cx="0" cy="1836300"/>
          </a:xfrm>
          <a:prstGeom prst="straightConnector1">
            <a:avLst/>
          </a:prstGeom>
          <a:noFill/>
          <a:ln w="9525" cap="flat" cmpd="sng">
            <a:solidFill>
              <a:schemeClr val="dk2"/>
            </a:solidFill>
            <a:prstDash val="solid"/>
            <a:round/>
            <a:headEnd type="none" w="med" len="med"/>
            <a:tailEnd type="none" w="med" len="med"/>
          </a:ln>
        </p:spPr>
      </p:cxnSp>
      <p:cxnSp>
        <p:nvCxnSpPr>
          <p:cNvPr id="515" name="Google Shape;515;p53"/>
          <p:cNvCxnSpPr>
            <a:stCxn id="508" idx="4"/>
            <a:endCxn id="511" idx="1"/>
          </p:cNvCxnSpPr>
          <p:nvPr/>
        </p:nvCxnSpPr>
        <p:spPr>
          <a:xfrm>
            <a:off x="2762556" y="2025656"/>
            <a:ext cx="2267100" cy="1278300"/>
          </a:xfrm>
          <a:prstGeom prst="straightConnector1">
            <a:avLst/>
          </a:prstGeom>
          <a:noFill/>
          <a:ln w="9525" cap="flat" cmpd="sng">
            <a:solidFill>
              <a:schemeClr val="dk2"/>
            </a:solidFill>
            <a:prstDash val="solid"/>
            <a:round/>
            <a:headEnd type="none" w="med" len="med"/>
            <a:tailEnd type="none" w="med" len="med"/>
          </a:ln>
        </p:spPr>
      </p:cxnSp>
      <p:cxnSp>
        <p:nvCxnSpPr>
          <p:cNvPr id="516" name="Google Shape;516;p53"/>
          <p:cNvCxnSpPr>
            <a:stCxn id="508" idx="4"/>
            <a:endCxn id="509" idx="3"/>
          </p:cNvCxnSpPr>
          <p:nvPr/>
        </p:nvCxnSpPr>
        <p:spPr>
          <a:xfrm>
            <a:off x="2762556" y="2025656"/>
            <a:ext cx="1573200" cy="205800"/>
          </a:xfrm>
          <a:prstGeom prst="straightConnector1">
            <a:avLst/>
          </a:prstGeom>
          <a:noFill/>
          <a:ln w="9525" cap="flat" cmpd="sng">
            <a:solidFill>
              <a:schemeClr val="dk2"/>
            </a:solidFill>
            <a:prstDash val="solid"/>
            <a:round/>
            <a:headEnd type="none" w="med" len="med"/>
            <a:tailEnd type="none" w="med" len="med"/>
          </a:ln>
        </p:spPr>
      </p:cxnSp>
      <p:cxnSp>
        <p:nvCxnSpPr>
          <p:cNvPr id="517" name="Google Shape;517;p53"/>
          <p:cNvCxnSpPr>
            <a:stCxn id="507" idx="6"/>
            <a:endCxn id="510" idx="0"/>
          </p:cNvCxnSpPr>
          <p:nvPr/>
        </p:nvCxnSpPr>
        <p:spPr>
          <a:xfrm>
            <a:off x="1910849" y="2741864"/>
            <a:ext cx="851700" cy="1119900"/>
          </a:xfrm>
          <a:prstGeom prst="straightConnector1">
            <a:avLst/>
          </a:prstGeom>
          <a:noFill/>
          <a:ln w="9525" cap="flat" cmpd="sng">
            <a:solidFill>
              <a:schemeClr val="dk2"/>
            </a:solidFill>
            <a:prstDash val="solid"/>
            <a:round/>
            <a:headEnd type="none" w="med" len="med"/>
            <a:tailEnd type="none" w="med" len="med"/>
          </a:ln>
        </p:spPr>
      </p:cxnSp>
      <p:cxnSp>
        <p:nvCxnSpPr>
          <p:cNvPr id="518" name="Google Shape;518;p53"/>
          <p:cNvCxnSpPr>
            <a:stCxn id="510" idx="0"/>
            <a:endCxn id="511" idx="1"/>
          </p:cNvCxnSpPr>
          <p:nvPr/>
        </p:nvCxnSpPr>
        <p:spPr>
          <a:xfrm rot="10800000" flipH="1">
            <a:off x="2762556" y="3303844"/>
            <a:ext cx="2267100" cy="558000"/>
          </a:xfrm>
          <a:prstGeom prst="straightConnector1">
            <a:avLst/>
          </a:prstGeom>
          <a:noFill/>
          <a:ln w="9525" cap="flat" cmpd="sng">
            <a:solidFill>
              <a:schemeClr val="dk2"/>
            </a:solidFill>
            <a:prstDash val="solid"/>
            <a:round/>
            <a:headEnd type="none" w="med" len="med"/>
            <a:tailEnd type="none" w="med" len="med"/>
          </a:ln>
        </p:spPr>
      </p:cxnSp>
      <p:cxnSp>
        <p:nvCxnSpPr>
          <p:cNvPr id="519" name="Google Shape;519;p53"/>
          <p:cNvCxnSpPr>
            <a:stCxn id="510" idx="0"/>
            <a:endCxn id="509" idx="3"/>
          </p:cNvCxnSpPr>
          <p:nvPr/>
        </p:nvCxnSpPr>
        <p:spPr>
          <a:xfrm rot="10800000" flipH="1">
            <a:off x="2762556" y="2231644"/>
            <a:ext cx="1573200" cy="1630200"/>
          </a:xfrm>
          <a:prstGeom prst="straightConnector1">
            <a:avLst/>
          </a:prstGeom>
          <a:noFill/>
          <a:ln w="9525" cap="flat" cmpd="sng">
            <a:solidFill>
              <a:schemeClr val="dk2"/>
            </a:solidFill>
            <a:prstDash val="solid"/>
            <a:round/>
            <a:headEnd type="none" w="med" len="med"/>
            <a:tailEnd type="none" w="med" len="med"/>
          </a:ln>
        </p:spPr>
      </p:cxnSp>
      <p:cxnSp>
        <p:nvCxnSpPr>
          <p:cNvPr id="520" name="Google Shape;520;p53"/>
          <p:cNvCxnSpPr>
            <a:stCxn id="507" idx="6"/>
            <a:endCxn id="511" idx="1"/>
          </p:cNvCxnSpPr>
          <p:nvPr/>
        </p:nvCxnSpPr>
        <p:spPr>
          <a:xfrm>
            <a:off x="1910849" y="2741864"/>
            <a:ext cx="3118800" cy="561900"/>
          </a:xfrm>
          <a:prstGeom prst="straightConnector1">
            <a:avLst/>
          </a:prstGeom>
          <a:noFill/>
          <a:ln w="9525" cap="flat" cmpd="sng">
            <a:solidFill>
              <a:schemeClr val="dk2"/>
            </a:solidFill>
            <a:prstDash val="solid"/>
            <a:round/>
            <a:headEnd type="none" w="med" len="med"/>
            <a:tailEnd type="none" w="med" len="med"/>
          </a:ln>
        </p:spPr>
      </p:cxnSp>
      <p:cxnSp>
        <p:nvCxnSpPr>
          <p:cNvPr id="521" name="Google Shape;521;p53"/>
          <p:cNvCxnSpPr>
            <a:stCxn id="509" idx="3"/>
            <a:endCxn id="511" idx="1"/>
          </p:cNvCxnSpPr>
          <p:nvPr/>
        </p:nvCxnSpPr>
        <p:spPr>
          <a:xfrm>
            <a:off x="4335778" y="2231523"/>
            <a:ext cx="693600" cy="1072500"/>
          </a:xfrm>
          <a:prstGeom prst="straightConnector1">
            <a:avLst/>
          </a:prstGeom>
          <a:noFill/>
          <a:ln w="9525" cap="flat" cmpd="sng">
            <a:solidFill>
              <a:schemeClr val="dk2"/>
            </a:solidFill>
            <a:prstDash val="solid"/>
            <a:round/>
            <a:headEnd type="none" w="med" len="med"/>
            <a:tailEnd type="none" w="med" len="med"/>
          </a:ln>
        </p:spPr>
      </p:cxnSp>
      <p:sp>
        <p:nvSpPr>
          <p:cNvPr id="522" name="Google Shape;522;p53"/>
          <p:cNvSpPr/>
          <p:nvPr/>
        </p:nvSpPr>
        <p:spPr>
          <a:xfrm rot="-5400000">
            <a:off x="831195" y="1429375"/>
            <a:ext cx="218700" cy="2043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 name="Google Shape;523;p53"/>
          <p:cNvCxnSpPr>
            <a:endCxn id="522" idx="2"/>
          </p:cNvCxnSpPr>
          <p:nvPr/>
        </p:nvCxnSpPr>
        <p:spPr>
          <a:xfrm rot="10800000">
            <a:off x="1042695" y="1531525"/>
            <a:ext cx="261900" cy="0"/>
          </a:xfrm>
          <a:prstGeom prst="straightConnector1">
            <a:avLst/>
          </a:prstGeom>
          <a:noFill/>
          <a:ln w="9525" cap="flat" cmpd="sng">
            <a:solidFill>
              <a:srgbClr val="000000"/>
            </a:solidFill>
            <a:prstDash val="solid"/>
            <a:round/>
            <a:headEnd type="none" w="med" len="med"/>
            <a:tailEnd type="triangle" w="med" len="med"/>
          </a:ln>
        </p:spPr>
      </p:cxnSp>
      <p:sp>
        <p:nvSpPr>
          <p:cNvPr id="524" name="Google Shape;524;p53"/>
          <p:cNvSpPr/>
          <p:nvPr/>
        </p:nvSpPr>
        <p:spPr>
          <a:xfrm rot="-5400000">
            <a:off x="1188170" y="1429375"/>
            <a:ext cx="218700" cy="2043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5" name="Google Shape;525;p53"/>
          <p:cNvCxnSpPr>
            <a:endCxn id="524" idx="2"/>
          </p:cNvCxnSpPr>
          <p:nvPr/>
        </p:nvCxnSpPr>
        <p:spPr>
          <a:xfrm rot="10800000">
            <a:off x="1399670" y="1531525"/>
            <a:ext cx="261900" cy="0"/>
          </a:xfrm>
          <a:prstGeom prst="straightConnector1">
            <a:avLst/>
          </a:prstGeom>
          <a:noFill/>
          <a:ln w="9525" cap="flat" cmpd="sng">
            <a:solidFill>
              <a:srgbClr val="000000"/>
            </a:solidFill>
            <a:prstDash val="solid"/>
            <a:round/>
            <a:headEnd type="none" w="med" len="med"/>
            <a:tailEnd type="triangle" w="med" len="med"/>
          </a:ln>
        </p:spPr>
      </p:cxnSp>
      <p:sp>
        <p:nvSpPr>
          <p:cNvPr id="526" name="Google Shape;526;p53"/>
          <p:cNvSpPr/>
          <p:nvPr/>
        </p:nvSpPr>
        <p:spPr>
          <a:xfrm rot="-5400000">
            <a:off x="1545146" y="1429375"/>
            <a:ext cx="218700" cy="2043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 name="Google Shape;527;p53"/>
          <p:cNvCxnSpPr>
            <a:endCxn id="526" idx="2"/>
          </p:cNvCxnSpPr>
          <p:nvPr/>
        </p:nvCxnSpPr>
        <p:spPr>
          <a:xfrm rot="10800000">
            <a:off x="1756646" y="1531525"/>
            <a:ext cx="261900" cy="0"/>
          </a:xfrm>
          <a:prstGeom prst="straightConnector1">
            <a:avLst/>
          </a:prstGeom>
          <a:noFill/>
          <a:ln w="9525" cap="flat" cmpd="sng">
            <a:solidFill>
              <a:srgbClr val="000000"/>
            </a:solidFill>
            <a:prstDash val="solid"/>
            <a:round/>
            <a:headEnd type="none" w="med" len="med"/>
            <a:tailEnd type="triangle" w="med" len="med"/>
          </a:ln>
        </p:spPr>
      </p:cxnSp>
      <p:sp>
        <p:nvSpPr>
          <p:cNvPr id="528" name="Google Shape;528;p53"/>
          <p:cNvSpPr/>
          <p:nvPr/>
        </p:nvSpPr>
        <p:spPr>
          <a:xfrm rot="-5400000">
            <a:off x="1902121" y="1429375"/>
            <a:ext cx="218700" cy="204300"/>
          </a:xfrm>
          <a:prstGeom prst="rect">
            <a:avLst/>
          </a:prstGeom>
          <a:solidFill>
            <a:srgbClr val="B6D7A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3"/>
          <p:cNvSpPr/>
          <p:nvPr/>
        </p:nvSpPr>
        <p:spPr>
          <a:xfrm rot="-5400000">
            <a:off x="295745" y="3391538"/>
            <a:ext cx="218700" cy="2043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 name="Google Shape;530;p53"/>
          <p:cNvCxnSpPr>
            <a:endCxn id="529" idx="2"/>
          </p:cNvCxnSpPr>
          <p:nvPr/>
        </p:nvCxnSpPr>
        <p:spPr>
          <a:xfrm rot="10800000">
            <a:off x="507245" y="34936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31" name="Google Shape;531;p53"/>
          <p:cNvSpPr/>
          <p:nvPr/>
        </p:nvSpPr>
        <p:spPr>
          <a:xfrm rot="-5400000">
            <a:off x="652720" y="3391538"/>
            <a:ext cx="218700" cy="2043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 name="Google Shape;532;p53"/>
          <p:cNvCxnSpPr>
            <a:endCxn id="531" idx="2"/>
          </p:cNvCxnSpPr>
          <p:nvPr/>
        </p:nvCxnSpPr>
        <p:spPr>
          <a:xfrm rot="10800000">
            <a:off x="864220" y="34936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33" name="Google Shape;533;p53"/>
          <p:cNvSpPr/>
          <p:nvPr/>
        </p:nvSpPr>
        <p:spPr>
          <a:xfrm rot="-5400000">
            <a:off x="1009696" y="3391538"/>
            <a:ext cx="218700" cy="2043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4" name="Google Shape;534;p53"/>
          <p:cNvCxnSpPr>
            <a:endCxn id="533" idx="2"/>
          </p:cNvCxnSpPr>
          <p:nvPr/>
        </p:nvCxnSpPr>
        <p:spPr>
          <a:xfrm rot="10800000">
            <a:off x="1221196" y="34936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35" name="Google Shape;535;p53"/>
          <p:cNvSpPr/>
          <p:nvPr/>
        </p:nvSpPr>
        <p:spPr>
          <a:xfrm rot="-5400000">
            <a:off x="1366671" y="3391538"/>
            <a:ext cx="218700" cy="204300"/>
          </a:xfrm>
          <a:prstGeom prst="rect">
            <a:avLst/>
          </a:prstGeom>
          <a:solidFill>
            <a:srgbClr val="F9CB9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3"/>
          <p:cNvSpPr/>
          <p:nvPr/>
        </p:nvSpPr>
        <p:spPr>
          <a:xfrm rot="-5400000">
            <a:off x="3381533" y="4105938"/>
            <a:ext cx="218700" cy="2043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7" name="Google Shape;537;p53"/>
          <p:cNvCxnSpPr>
            <a:endCxn id="536" idx="2"/>
          </p:cNvCxnSpPr>
          <p:nvPr/>
        </p:nvCxnSpPr>
        <p:spPr>
          <a:xfrm rot="10800000">
            <a:off x="3593033" y="42080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38" name="Google Shape;538;p53"/>
          <p:cNvSpPr/>
          <p:nvPr/>
        </p:nvSpPr>
        <p:spPr>
          <a:xfrm rot="-5400000">
            <a:off x="3738508" y="4105938"/>
            <a:ext cx="218700" cy="2043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9" name="Google Shape;539;p53"/>
          <p:cNvCxnSpPr>
            <a:endCxn id="538" idx="2"/>
          </p:cNvCxnSpPr>
          <p:nvPr/>
        </p:nvCxnSpPr>
        <p:spPr>
          <a:xfrm rot="10800000">
            <a:off x="3950008" y="42080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40" name="Google Shape;540;p53"/>
          <p:cNvSpPr/>
          <p:nvPr/>
        </p:nvSpPr>
        <p:spPr>
          <a:xfrm rot="-5400000">
            <a:off x="4095483" y="4105938"/>
            <a:ext cx="218700" cy="2043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 name="Google Shape;541;p53"/>
          <p:cNvCxnSpPr>
            <a:endCxn id="540" idx="2"/>
          </p:cNvCxnSpPr>
          <p:nvPr/>
        </p:nvCxnSpPr>
        <p:spPr>
          <a:xfrm rot="10800000">
            <a:off x="4306983" y="42080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42" name="Google Shape;542;p53"/>
          <p:cNvSpPr/>
          <p:nvPr/>
        </p:nvSpPr>
        <p:spPr>
          <a:xfrm rot="-5400000">
            <a:off x="4452458" y="4105938"/>
            <a:ext cx="218700" cy="204300"/>
          </a:xfrm>
          <a:prstGeom prst="rect">
            <a:avLst/>
          </a:prstGeom>
          <a:solidFill>
            <a:srgbClr val="A4C2F4"/>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3"/>
          <p:cNvSpPr/>
          <p:nvPr/>
        </p:nvSpPr>
        <p:spPr>
          <a:xfrm rot="-5400000">
            <a:off x="5688458" y="3920538"/>
            <a:ext cx="218700" cy="2043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 name="Google Shape;544;p53"/>
          <p:cNvCxnSpPr>
            <a:endCxn id="543" idx="2"/>
          </p:cNvCxnSpPr>
          <p:nvPr/>
        </p:nvCxnSpPr>
        <p:spPr>
          <a:xfrm rot="10800000">
            <a:off x="5899958" y="40226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45" name="Google Shape;545;p53"/>
          <p:cNvSpPr/>
          <p:nvPr/>
        </p:nvSpPr>
        <p:spPr>
          <a:xfrm rot="-5400000">
            <a:off x="6045433" y="3920538"/>
            <a:ext cx="218700" cy="2043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 name="Google Shape;546;p53"/>
          <p:cNvCxnSpPr>
            <a:endCxn id="545" idx="2"/>
          </p:cNvCxnSpPr>
          <p:nvPr/>
        </p:nvCxnSpPr>
        <p:spPr>
          <a:xfrm rot="10800000">
            <a:off x="6256933" y="40226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47" name="Google Shape;547;p53"/>
          <p:cNvSpPr/>
          <p:nvPr/>
        </p:nvSpPr>
        <p:spPr>
          <a:xfrm rot="-5400000">
            <a:off x="6402408" y="3920538"/>
            <a:ext cx="218700" cy="2043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8" name="Google Shape;548;p53"/>
          <p:cNvCxnSpPr>
            <a:endCxn id="547" idx="2"/>
          </p:cNvCxnSpPr>
          <p:nvPr/>
        </p:nvCxnSpPr>
        <p:spPr>
          <a:xfrm rot="10800000">
            <a:off x="6613908" y="40226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49" name="Google Shape;549;p53"/>
          <p:cNvSpPr/>
          <p:nvPr/>
        </p:nvSpPr>
        <p:spPr>
          <a:xfrm rot="-5400000">
            <a:off x="6759383" y="3920538"/>
            <a:ext cx="218700" cy="204300"/>
          </a:xfrm>
          <a:prstGeom prst="rect">
            <a:avLst/>
          </a:prstGeom>
          <a:solidFill>
            <a:srgbClr val="B4A7D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3"/>
          <p:cNvSpPr/>
          <p:nvPr/>
        </p:nvSpPr>
        <p:spPr>
          <a:xfrm rot="-5400000">
            <a:off x="5125020" y="1404038"/>
            <a:ext cx="218700" cy="2043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 name="Google Shape;551;p53"/>
          <p:cNvCxnSpPr>
            <a:endCxn id="550" idx="2"/>
          </p:cNvCxnSpPr>
          <p:nvPr/>
        </p:nvCxnSpPr>
        <p:spPr>
          <a:xfrm rot="10800000">
            <a:off x="5336520" y="15061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52" name="Google Shape;552;p53"/>
          <p:cNvSpPr/>
          <p:nvPr/>
        </p:nvSpPr>
        <p:spPr>
          <a:xfrm rot="-5400000">
            <a:off x="5481995" y="1404038"/>
            <a:ext cx="218700" cy="2043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 name="Google Shape;553;p53"/>
          <p:cNvCxnSpPr>
            <a:endCxn id="552" idx="2"/>
          </p:cNvCxnSpPr>
          <p:nvPr/>
        </p:nvCxnSpPr>
        <p:spPr>
          <a:xfrm rot="10800000">
            <a:off x="5693495" y="15061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54" name="Google Shape;554;p53"/>
          <p:cNvSpPr/>
          <p:nvPr/>
        </p:nvSpPr>
        <p:spPr>
          <a:xfrm rot="-5400000">
            <a:off x="5838971" y="1404038"/>
            <a:ext cx="218700" cy="2043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 name="Google Shape;555;p53"/>
          <p:cNvCxnSpPr>
            <a:endCxn id="554" idx="2"/>
          </p:cNvCxnSpPr>
          <p:nvPr/>
        </p:nvCxnSpPr>
        <p:spPr>
          <a:xfrm rot="10800000">
            <a:off x="6050471" y="1506188"/>
            <a:ext cx="261900" cy="0"/>
          </a:xfrm>
          <a:prstGeom prst="straightConnector1">
            <a:avLst/>
          </a:prstGeom>
          <a:noFill/>
          <a:ln w="9525" cap="flat" cmpd="sng">
            <a:solidFill>
              <a:srgbClr val="000000"/>
            </a:solidFill>
            <a:prstDash val="solid"/>
            <a:round/>
            <a:headEnd type="none" w="med" len="med"/>
            <a:tailEnd type="triangle" w="med" len="med"/>
          </a:ln>
        </p:spPr>
      </p:cxnSp>
      <p:sp>
        <p:nvSpPr>
          <p:cNvPr id="556" name="Google Shape;556;p53"/>
          <p:cNvSpPr/>
          <p:nvPr/>
        </p:nvSpPr>
        <p:spPr>
          <a:xfrm rot="-5400000">
            <a:off x="6195946" y="1404038"/>
            <a:ext cx="218700" cy="204300"/>
          </a:xfrm>
          <a:prstGeom prst="rect">
            <a:avLst/>
          </a:prstGeom>
          <a:solidFill>
            <a:srgbClr val="EA999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54"/>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chemeClr val="accent2"/>
                </a:solidFill>
                <a:latin typeface="Proxima Nova"/>
                <a:ea typeface="Proxima Nova"/>
                <a:cs typeface="Proxima Nova"/>
                <a:sym typeface="Proxima Nova"/>
              </a:rPr>
              <a:t>UTXO MODEL</a:t>
            </a:r>
            <a:endParaRPr sz="1700" b="1">
              <a:solidFill>
                <a:schemeClr val="accent2"/>
              </a:solidFill>
              <a:latin typeface="Proxima Nova"/>
              <a:ea typeface="Proxima Nova"/>
              <a:cs typeface="Proxima Nova"/>
              <a:sym typeface="Proxima Nova"/>
            </a:endParaRPr>
          </a:p>
        </p:txBody>
      </p:sp>
      <p:sp>
        <p:nvSpPr>
          <p:cNvPr id="562" name="Google Shape;562;p54"/>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solidFill>
                  <a:schemeClr val="lt2"/>
                </a:solidFill>
                <a:latin typeface="Montserrat"/>
                <a:ea typeface="Montserrat"/>
                <a:cs typeface="Montserrat"/>
                <a:sym typeface="Montserrat"/>
              </a:rPr>
              <a:t>TRANSACTIONS</a:t>
            </a:r>
            <a:endParaRPr sz="2700" b="1">
              <a:solidFill>
                <a:schemeClr val="lt2"/>
              </a:solidFill>
              <a:latin typeface="Montserrat"/>
              <a:ea typeface="Montserrat"/>
              <a:cs typeface="Montserrat"/>
              <a:sym typeface="Montserrat"/>
            </a:endParaRPr>
          </a:p>
        </p:txBody>
      </p:sp>
      <p:sp>
        <p:nvSpPr>
          <p:cNvPr id="563" name="Google Shape;563;p54"/>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
        <p:nvSpPr>
          <p:cNvPr id="564" name="Google Shape;564;p54"/>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565" name="Google Shape;565;p54"/>
          <p:cNvSpPr/>
          <p:nvPr/>
        </p:nvSpPr>
        <p:spPr>
          <a:xfrm>
            <a:off x="948550" y="3020775"/>
            <a:ext cx="29526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6" name="Google Shape;566;p54"/>
          <p:cNvSpPr/>
          <p:nvPr/>
        </p:nvSpPr>
        <p:spPr>
          <a:xfrm>
            <a:off x="4120250" y="3020675"/>
            <a:ext cx="29526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7" name="Google Shape;567;p54"/>
          <p:cNvSpPr txBox="1"/>
          <p:nvPr/>
        </p:nvSpPr>
        <p:spPr>
          <a:xfrm>
            <a:off x="407900" y="860613"/>
            <a:ext cx="8235900" cy="2160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100"/>
              <a:buFont typeface="Arial"/>
              <a:buNone/>
            </a:pPr>
            <a:r>
              <a:rPr lang="en" sz="1800">
                <a:solidFill>
                  <a:srgbClr val="FFFFFF"/>
                </a:solidFill>
                <a:latin typeface="Proxima Nova"/>
                <a:ea typeface="Proxima Nova"/>
                <a:cs typeface="Proxima Nova"/>
                <a:sym typeface="Proxima Nova"/>
              </a:rPr>
              <a:t>Blockchain harcanmamış parayı takip eder</a:t>
            </a:r>
            <a:endParaRPr sz="1800">
              <a:solidFill>
                <a:srgbClr val="FFFFFF"/>
              </a:solidFill>
              <a:latin typeface="Proxima Nova"/>
              <a:ea typeface="Proxima Nova"/>
              <a:cs typeface="Proxima Nova"/>
              <a:sym typeface="Proxima Nova"/>
            </a:endParaRPr>
          </a:p>
          <a:p>
            <a:pPr marL="0" marR="0" lvl="0" indent="0" algn="l" rtl="0">
              <a:lnSpc>
                <a:spcPct val="115000"/>
              </a:lnSpc>
              <a:spcBef>
                <a:spcPts val="1000"/>
              </a:spcBef>
              <a:spcAft>
                <a:spcPts val="0"/>
              </a:spcAft>
              <a:buNone/>
            </a:pPr>
            <a:r>
              <a:rPr lang="en" sz="1800">
                <a:solidFill>
                  <a:srgbClr val="FFFFFF"/>
                </a:solidFill>
                <a:latin typeface="Proxima Nova"/>
                <a:ea typeface="Proxima Nova"/>
                <a:cs typeface="Proxima Nova"/>
                <a:sym typeface="Proxima Nova"/>
              </a:rPr>
              <a:t>Her hesapta bir dizi Harcanmamış İşlem Çıktısı-Unspent Transaction Outputs - (UTXO) bulunur: bu hesaba gönderilen ve henüz kullanılmamış bitcoin miktarları</a:t>
            </a:r>
            <a:endParaRPr sz="1800">
              <a:solidFill>
                <a:srgbClr val="FFFFFF"/>
              </a:solidFill>
              <a:latin typeface="Proxima Nova"/>
              <a:ea typeface="Proxima Nova"/>
              <a:cs typeface="Proxima Nova"/>
              <a:sym typeface="Proxima Nova"/>
            </a:endParaRPr>
          </a:p>
          <a:p>
            <a:pPr marL="0" marR="0" lvl="0" indent="0" algn="l" rtl="0">
              <a:lnSpc>
                <a:spcPct val="115000"/>
              </a:lnSpc>
              <a:spcBef>
                <a:spcPts val="1000"/>
              </a:spcBef>
              <a:spcAft>
                <a:spcPts val="0"/>
              </a:spcAft>
              <a:buClr>
                <a:schemeClr val="dk2"/>
              </a:buClr>
              <a:buSzPts val="1100"/>
              <a:buFont typeface="Arial"/>
              <a:buNone/>
            </a:pPr>
            <a:r>
              <a:rPr lang="en" sz="1800">
                <a:solidFill>
                  <a:srgbClr val="FFFFFF"/>
                </a:solidFill>
                <a:latin typeface="Proxima Nova"/>
                <a:ea typeface="Proxima Nova"/>
                <a:cs typeface="Proxima Nova"/>
                <a:sym typeface="Proxima Nova"/>
              </a:rPr>
              <a:t>Bir UTXO, herhangi bir miktarda bitcoin içerebilir ve tamamı harcanır.</a:t>
            </a:r>
            <a:endParaRPr sz="1800">
              <a:solidFill>
                <a:srgbClr val="FFFFFF"/>
              </a:solidFill>
              <a:latin typeface="Proxima Nova"/>
              <a:ea typeface="Proxima Nova"/>
              <a:cs typeface="Proxima Nova"/>
              <a:sym typeface="Proxima Nova"/>
            </a:endParaRPr>
          </a:p>
          <a:p>
            <a:pPr marL="0" marR="0" lvl="0" indent="0" algn="l" rtl="0">
              <a:lnSpc>
                <a:spcPct val="115000"/>
              </a:lnSpc>
              <a:spcBef>
                <a:spcPts val="1000"/>
              </a:spcBef>
              <a:spcAft>
                <a:spcPts val="0"/>
              </a:spcAft>
              <a:buClr>
                <a:schemeClr val="dk2"/>
              </a:buClr>
              <a:buSzPts val="1100"/>
              <a:buFont typeface="Arial"/>
              <a:buNone/>
            </a:pPr>
            <a:r>
              <a:rPr lang="en" sz="1800">
                <a:solidFill>
                  <a:srgbClr val="FFFFFF"/>
                </a:solidFill>
                <a:latin typeface="Proxima Nova"/>
                <a:ea typeface="Proxima Nova"/>
                <a:cs typeface="Proxima Nova"/>
                <a:sym typeface="Proxima Nova"/>
              </a:rPr>
              <a:t>UTXO'lar yalnızca bir kez kullanılabilir</a:t>
            </a:r>
            <a:endParaRPr sz="1800">
              <a:solidFill>
                <a:srgbClr val="FFFFFF"/>
              </a:solidFill>
              <a:latin typeface="Proxima Nova"/>
              <a:ea typeface="Proxima Nova"/>
              <a:cs typeface="Proxima Nova"/>
              <a:sym typeface="Proxima Nova"/>
            </a:endParaRPr>
          </a:p>
          <a:p>
            <a:pPr marL="457200" marR="0" lvl="0" indent="0" algn="l" rtl="0">
              <a:lnSpc>
                <a:spcPct val="115000"/>
              </a:lnSpc>
              <a:spcBef>
                <a:spcPts val="1000"/>
              </a:spcBef>
              <a:spcAft>
                <a:spcPts val="0"/>
              </a:spcAft>
              <a:buNone/>
            </a:pPr>
            <a:endParaRPr sz="1800">
              <a:solidFill>
                <a:srgbClr val="FFFFFF"/>
              </a:solidFill>
              <a:latin typeface="Proxima Nova"/>
              <a:ea typeface="Proxima Nova"/>
              <a:cs typeface="Proxima Nova"/>
              <a:sym typeface="Proxima Nova"/>
            </a:endParaRPr>
          </a:p>
          <a:p>
            <a:pPr marL="0" lvl="0" indent="0" algn="l" rtl="0">
              <a:lnSpc>
                <a:spcPct val="115000"/>
              </a:lnSpc>
              <a:spcBef>
                <a:spcPts val="1000"/>
              </a:spcBef>
              <a:spcAft>
                <a:spcPts val="1000"/>
              </a:spcAft>
              <a:buNone/>
            </a:pPr>
            <a:endParaRPr sz="1800">
              <a:solidFill>
                <a:srgbClr val="FFFFFF"/>
              </a:solidFill>
              <a:latin typeface="Proxima Nova"/>
              <a:ea typeface="Proxima Nova"/>
              <a:cs typeface="Proxima Nova"/>
              <a:sym typeface="Proxima Nova"/>
            </a:endParaRPr>
          </a:p>
        </p:txBody>
      </p:sp>
      <p:grpSp>
        <p:nvGrpSpPr>
          <p:cNvPr id="568" name="Google Shape;568;p54"/>
          <p:cNvGrpSpPr/>
          <p:nvPr/>
        </p:nvGrpSpPr>
        <p:grpSpPr>
          <a:xfrm>
            <a:off x="4335075" y="3694538"/>
            <a:ext cx="654600" cy="810661"/>
            <a:chOff x="6190200" y="3585963"/>
            <a:chExt cx="654600" cy="810661"/>
          </a:xfrm>
        </p:grpSpPr>
        <p:sp>
          <p:nvSpPr>
            <p:cNvPr id="569" name="Google Shape;569;p54"/>
            <p:cNvSpPr/>
            <p:nvPr/>
          </p:nvSpPr>
          <p:spPr>
            <a:xfrm>
              <a:off x="6190210" y="3804724"/>
              <a:ext cx="562500" cy="591900"/>
            </a:xfrm>
            <a:prstGeom prst="can">
              <a:avLst>
                <a:gd name="adj" fmla="val 25000"/>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4"/>
            <p:cNvSpPr txBox="1"/>
            <p:nvPr/>
          </p:nvSpPr>
          <p:spPr>
            <a:xfrm>
              <a:off x="6190200" y="3865325"/>
              <a:ext cx="6546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Oscar’s 2 BTC</a:t>
              </a:r>
              <a:endParaRPr sz="1100">
                <a:latin typeface="Proxima Nova"/>
                <a:ea typeface="Proxima Nova"/>
                <a:cs typeface="Proxima Nova"/>
                <a:sym typeface="Proxima Nova"/>
              </a:endParaRPr>
            </a:p>
          </p:txBody>
        </p:sp>
        <p:pic>
          <p:nvPicPr>
            <p:cNvPr id="571" name="Google Shape;571;p54" descr="Image result for lock icon"/>
            <p:cNvPicPr preferRelativeResize="0"/>
            <p:nvPr/>
          </p:nvPicPr>
          <p:blipFill rotWithShape="1">
            <a:blip r:embed="rId3">
              <a:alphaModFix/>
            </a:blip>
            <a:srcRect l="36089" t="30951" r="36503" b="30874"/>
            <a:stretch/>
          </p:blipFill>
          <p:spPr>
            <a:xfrm>
              <a:off x="6371501" y="3585963"/>
              <a:ext cx="209600" cy="322805"/>
            </a:xfrm>
            <a:prstGeom prst="rect">
              <a:avLst/>
            </a:prstGeom>
            <a:noFill/>
            <a:ln>
              <a:noFill/>
            </a:ln>
          </p:spPr>
        </p:pic>
      </p:grpSp>
      <p:pic>
        <p:nvPicPr>
          <p:cNvPr id="572" name="Google Shape;572;p54" descr="Image result for key icon"/>
          <p:cNvPicPr preferRelativeResize="0"/>
          <p:nvPr/>
        </p:nvPicPr>
        <p:blipFill rotWithShape="1">
          <a:blip r:embed="rId4">
            <a:alphaModFix/>
          </a:blip>
          <a:srcRect l="31583" t="38744" r="29173" b="35413"/>
          <a:stretch/>
        </p:blipFill>
        <p:spPr>
          <a:xfrm>
            <a:off x="1762582" y="3145731"/>
            <a:ext cx="511347" cy="306086"/>
          </a:xfrm>
          <a:prstGeom prst="rect">
            <a:avLst/>
          </a:prstGeom>
          <a:noFill/>
          <a:ln>
            <a:noFill/>
          </a:ln>
        </p:spPr>
      </p:pic>
      <p:sp>
        <p:nvSpPr>
          <p:cNvPr id="573" name="Google Shape;573;p54"/>
          <p:cNvSpPr txBox="1"/>
          <p:nvPr/>
        </p:nvSpPr>
        <p:spPr>
          <a:xfrm>
            <a:off x="1073700" y="30875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Justin</a:t>
            </a:r>
            <a:endParaRPr>
              <a:solidFill>
                <a:srgbClr val="FFFFFF"/>
              </a:solidFill>
              <a:latin typeface="Proxima Nova"/>
              <a:ea typeface="Proxima Nova"/>
              <a:cs typeface="Proxima Nova"/>
              <a:sym typeface="Proxima Nova"/>
            </a:endParaRPr>
          </a:p>
        </p:txBody>
      </p:sp>
      <p:sp>
        <p:nvSpPr>
          <p:cNvPr id="574" name="Google Shape;574;p54"/>
          <p:cNvSpPr txBox="1"/>
          <p:nvPr/>
        </p:nvSpPr>
        <p:spPr>
          <a:xfrm>
            <a:off x="4187050" y="3087575"/>
            <a:ext cx="17367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Oscar</a:t>
            </a:r>
            <a:endParaRPr>
              <a:solidFill>
                <a:srgbClr val="FFFFFF"/>
              </a:solidFill>
              <a:latin typeface="Proxima Nova"/>
              <a:ea typeface="Proxima Nova"/>
              <a:cs typeface="Proxima Nova"/>
              <a:sym typeface="Proxima Nova"/>
            </a:endParaRPr>
          </a:p>
        </p:txBody>
      </p:sp>
      <p:grpSp>
        <p:nvGrpSpPr>
          <p:cNvPr id="575" name="Google Shape;575;p54"/>
          <p:cNvGrpSpPr/>
          <p:nvPr/>
        </p:nvGrpSpPr>
        <p:grpSpPr>
          <a:xfrm>
            <a:off x="1153575" y="3694538"/>
            <a:ext cx="716100" cy="810661"/>
            <a:chOff x="2535575" y="3694538"/>
            <a:chExt cx="716100" cy="810661"/>
          </a:xfrm>
        </p:grpSpPr>
        <p:sp>
          <p:nvSpPr>
            <p:cNvPr id="576" name="Google Shape;576;p54"/>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4"/>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5 BTC</a:t>
              </a:r>
              <a:endParaRPr sz="1100">
                <a:latin typeface="Proxima Nova"/>
                <a:ea typeface="Proxima Nova"/>
                <a:cs typeface="Proxima Nova"/>
                <a:sym typeface="Proxima Nova"/>
              </a:endParaRPr>
            </a:p>
          </p:txBody>
        </p:sp>
        <p:pic>
          <p:nvPicPr>
            <p:cNvPr id="578" name="Google Shape;578;p54" descr="Image result for lock icon"/>
            <p:cNvPicPr preferRelativeResize="0"/>
            <p:nvPr/>
          </p:nvPicPr>
          <p:blipFill rotWithShape="1">
            <a:blip r:embed="rId3">
              <a:alphaModFix/>
            </a:blip>
            <a:srcRect l="36089" t="30951" r="36503" b="30874"/>
            <a:stretch/>
          </p:blipFill>
          <p:spPr>
            <a:xfrm>
              <a:off x="2730728" y="3694538"/>
              <a:ext cx="209600" cy="322805"/>
            </a:xfrm>
            <a:prstGeom prst="rect">
              <a:avLst/>
            </a:prstGeom>
            <a:noFill/>
            <a:ln>
              <a:noFill/>
            </a:ln>
          </p:spPr>
        </p:pic>
      </p:grpSp>
      <p:grpSp>
        <p:nvGrpSpPr>
          <p:cNvPr id="579" name="Google Shape;579;p54"/>
          <p:cNvGrpSpPr/>
          <p:nvPr/>
        </p:nvGrpSpPr>
        <p:grpSpPr>
          <a:xfrm>
            <a:off x="1789875" y="3694538"/>
            <a:ext cx="716100" cy="810661"/>
            <a:chOff x="2535575" y="3694538"/>
            <a:chExt cx="716100" cy="810661"/>
          </a:xfrm>
        </p:grpSpPr>
        <p:sp>
          <p:nvSpPr>
            <p:cNvPr id="580" name="Google Shape;580;p54"/>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4"/>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1 BTC</a:t>
              </a:r>
              <a:endParaRPr sz="1100">
                <a:latin typeface="Proxima Nova"/>
                <a:ea typeface="Proxima Nova"/>
                <a:cs typeface="Proxima Nova"/>
                <a:sym typeface="Proxima Nova"/>
              </a:endParaRPr>
            </a:p>
          </p:txBody>
        </p:sp>
        <p:pic>
          <p:nvPicPr>
            <p:cNvPr id="582" name="Google Shape;582;p54" descr="Image result for lock icon"/>
            <p:cNvPicPr preferRelativeResize="0"/>
            <p:nvPr/>
          </p:nvPicPr>
          <p:blipFill rotWithShape="1">
            <a:blip r:embed="rId3">
              <a:alphaModFix/>
            </a:blip>
            <a:srcRect l="36089" t="30951" r="36503" b="30874"/>
            <a:stretch/>
          </p:blipFill>
          <p:spPr>
            <a:xfrm>
              <a:off x="2730728" y="3694538"/>
              <a:ext cx="209600" cy="322805"/>
            </a:xfrm>
            <a:prstGeom prst="rect">
              <a:avLst/>
            </a:prstGeom>
            <a:noFill/>
            <a:ln>
              <a:noFill/>
            </a:ln>
          </p:spPr>
        </p:pic>
      </p:grpSp>
      <p:grpSp>
        <p:nvGrpSpPr>
          <p:cNvPr id="583" name="Google Shape;583;p54"/>
          <p:cNvGrpSpPr/>
          <p:nvPr/>
        </p:nvGrpSpPr>
        <p:grpSpPr>
          <a:xfrm>
            <a:off x="2426175" y="3694538"/>
            <a:ext cx="716100" cy="810661"/>
            <a:chOff x="2535575" y="3694538"/>
            <a:chExt cx="716100" cy="810661"/>
          </a:xfrm>
        </p:grpSpPr>
        <p:sp>
          <p:nvSpPr>
            <p:cNvPr id="584" name="Google Shape;584;p54"/>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4"/>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2 BTC</a:t>
              </a:r>
              <a:endParaRPr sz="1100">
                <a:latin typeface="Proxima Nova"/>
                <a:ea typeface="Proxima Nova"/>
                <a:cs typeface="Proxima Nova"/>
                <a:sym typeface="Proxima Nova"/>
              </a:endParaRPr>
            </a:p>
          </p:txBody>
        </p:sp>
        <p:pic>
          <p:nvPicPr>
            <p:cNvPr id="586" name="Google Shape;586;p54" descr="Image result for lock icon"/>
            <p:cNvPicPr preferRelativeResize="0"/>
            <p:nvPr/>
          </p:nvPicPr>
          <p:blipFill rotWithShape="1">
            <a:blip r:embed="rId3">
              <a:alphaModFix/>
            </a:blip>
            <a:srcRect l="36089" t="30951" r="36503" b="30874"/>
            <a:stretch/>
          </p:blipFill>
          <p:spPr>
            <a:xfrm>
              <a:off x="2730728" y="3694538"/>
              <a:ext cx="209600" cy="322805"/>
            </a:xfrm>
            <a:prstGeom prst="rect">
              <a:avLst/>
            </a:prstGeom>
            <a:noFill/>
            <a:ln>
              <a:noFill/>
            </a:ln>
          </p:spPr>
        </p:pic>
      </p:grpSp>
      <p:grpSp>
        <p:nvGrpSpPr>
          <p:cNvPr id="587" name="Google Shape;587;p54"/>
          <p:cNvGrpSpPr/>
          <p:nvPr/>
        </p:nvGrpSpPr>
        <p:grpSpPr>
          <a:xfrm>
            <a:off x="3062475" y="3695338"/>
            <a:ext cx="654600" cy="810661"/>
            <a:chOff x="2535575" y="3694538"/>
            <a:chExt cx="654600" cy="810661"/>
          </a:xfrm>
        </p:grpSpPr>
        <p:sp>
          <p:nvSpPr>
            <p:cNvPr id="588" name="Google Shape;588;p54"/>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4"/>
            <p:cNvSpPr txBox="1"/>
            <p:nvPr/>
          </p:nvSpPr>
          <p:spPr>
            <a:xfrm>
              <a:off x="2535575" y="3973875"/>
              <a:ext cx="6546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0.1 BTC</a:t>
              </a:r>
              <a:endParaRPr sz="1100">
                <a:latin typeface="Proxima Nova"/>
                <a:ea typeface="Proxima Nova"/>
                <a:cs typeface="Proxima Nova"/>
                <a:sym typeface="Proxima Nova"/>
              </a:endParaRPr>
            </a:p>
          </p:txBody>
        </p:sp>
        <p:pic>
          <p:nvPicPr>
            <p:cNvPr id="590" name="Google Shape;590;p54" descr="Image result for lock icon"/>
            <p:cNvPicPr preferRelativeResize="0"/>
            <p:nvPr/>
          </p:nvPicPr>
          <p:blipFill rotWithShape="1">
            <a:blip r:embed="rId3">
              <a:alphaModFix/>
            </a:blip>
            <a:srcRect l="36089" t="30951" r="36503" b="30874"/>
            <a:stretch/>
          </p:blipFill>
          <p:spPr>
            <a:xfrm>
              <a:off x="2730728" y="3694538"/>
              <a:ext cx="209600" cy="322805"/>
            </a:xfrm>
            <a:prstGeom prst="rect">
              <a:avLst/>
            </a:prstGeom>
            <a:noFill/>
            <a:ln>
              <a:noFill/>
            </a:ln>
          </p:spPr>
        </p:pic>
      </p:grpSp>
      <p:grpSp>
        <p:nvGrpSpPr>
          <p:cNvPr id="591" name="Google Shape;591;p54"/>
          <p:cNvGrpSpPr/>
          <p:nvPr/>
        </p:nvGrpSpPr>
        <p:grpSpPr>
          <a:xfrm>
            <a:off x="4934075" y="3694538"/>
            <a:ext cx="801900" cy="810661"/>
            <a:chOff x="6152900" y="3585963"/>
            <a:chExt cx="801900" cy="810661"/>
          </a:xfrm>
        </p:grpSpPr>
        <p:sp>
          <p:nvSpPr>
            <p:cNvPr id="592" name="Google Shape;592;p54"/>
            <p:cNvSpPr/>
            <p:nvPr/>
          </p:nvSpPr>
          <p:spPr>
            <a:xfrm>
              <a:off x="6190210" y="3804724"/>
              <a:ext cx="562500" cy="591900"/>
            </a:xfrm>
            <a:prstGeom prst="can">
              <a:avLst>
                <a:gd name="adj" fmla="val 25000"/>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4"/>
            <p:cNvSpPr txBox="1"/>
            <p:nvPr/>
          </p:nvSpPr>
          <p:spPr>
            <a:xfrm>
              <a:off x="6152900" y="3865325"/>
              <a:ext cx="8019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Oscar’s</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1.5 BTC</a:t>
              </a:r>
              <a:endParaRPr sz="1100">
                <a:latin typeface="Proxima Nova"/>
                <a:ea typeface="Proxima Nova"/>
                <a:cs typeface="Proxima Nova"/>
                <a:sym typeface="Proxima Nova"/>
              </a:endParaRPr>
            </a:p>
          </p:txBody>
        </p:sp>
        <p:pic>
          <p:nvPicPr>
            <p:cNvPr id="594" name="Google Shape;594;p54" descr="Image result for lock icon"/>
            <p:cNvPicPr preferRelativeResize="0"/>
            <p:nvPr/>
          </p:nvPicPr>
          <p:blipFill rotWithShape="1">
            <a:blip r:embed="rId3">
              <a:alphaModFix/>
            </a:blip>
            <a:srcRect l="36089" t="30951" r="36503" b="30874"/>
            <a:stretch/>
          </p:blipFill>
          <p:spPr>
            <a:xfrm>
              <a:off x="6371501" y="3585963"/>
              <a:ext cx="209600" cy="322805"/>
            </a:xfrm>
            <a:prstGeom prst="rect">
              <a:avLst/>
            </a:prstGeom>
            <a:noFill/>
            <a:ln>
              <a:noFill/>
            </a:ln>
          </p:spPr>
        </p:pic>
      </p:grpSp>
      <p:grpSp>
        <p:nvGrpSpPr>
          <p:cNvPr id="595" name="Google Shape;595;p54"/>
          <p:cNvGrpSpPr/>
          <p:nvPr/>
        </p:nvGrpSpPr>
        <p:grpSpPr>
          <a:xfrm>
            <a:off x="5607685" y="3694538"/>
            <a:ext cx="656890" cy="810661"/>
            <a:chOff x="6190210" y="3585963"/>
            <a:chExt cx="656890" cy="810661"/>
          </a:xfrm>
        </p:grpSpPr>
        <p:sp>
          <p:nvSpPr>
            <p:cNvPr id="596" name="Google Shape;596;p54"/>
            <p:cNvSpPr/>
            <p:nvPr/>
          </p:nvSpPr>
          <p:spPr>
            <a:xfrm>
              <a:off x="6190210" y="3804724"/>
              <a:ext cx="562500" cy="591900"/>
            </a:xfrm>
            <a:prstGeom prst="can">
              <a:avLst>
                <a:gd name="adj" fmla="val 25000"/>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4"/>
            <p:cNvSpPr txBox="1"/>
            <p:nvPr/>
          </p:nvSpPr>
          <p:spPr>
            <a:xfrm>
              <a:off x="6192500" y="3865325"/>
              <a:ext cx="6546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Oscar’s 10 BTC</a:t>
              </a:r>
              <a:endParaRPr sz="1100">
                <a:latin typeface="Proxima Nova"/>
                <a:ea typeface="Proxima Nova"/>
                <a:cs typeface="Proxima Nova"/>
                <a:sym typeface="Proxima Nova"/>
              </a:endParaRPr>
            </a:p>
          </p:txBody>
        </p:sp>
        <p:pic>
          <p:nvPicPr>
            <p:cNvPr id="598" name="Google Shape;598;p54" descr="Image result for lock icon"/>
            <p:cNvPicPr preferRelativeResize="0"/>
            <p:nvPr/>
          </p:nvPicPr>
          <p:blipFill rotWithShape="1">
            <a:blip r:embed="rId3">
              <a:alphaModFix/>
            </a:blip>
            <a:srcRect l="36089" t="30951" r="36503" b="30874"/>
            <a:stretch/>
          </p:blipFill>
          <p:spPr>
            <a:xfrm>
              <a:off x="6371501" y="3585963"/>
              <a:ext cx="209600" cy="322805"/>
            </a:xfrm>
            <a:prstGeom prst="rect">
              <a:avLst/>
            </a:prstGeom>
            <a:noFill/>
            <a:ln>
              <a:noFill/>
            </a:ln>
          </p:spPr>
        </p:pic>
      </p:grpSp>
      <p:pic>
        <p:nvPicPr>
          <p:cNvPr id="599" name="Google Shape;599;p54" descr="Image result for key icon"/>
          <p:cNvPicPr preferRelativeResize="0"/>
          <p:nvPr/>
        </p:nvPicPr>
        <p:blipFill rotWithShape="1">
          <a:blip r:embed="rId4">
            <a:alphaModFix/>
          </a:blip>
          <a:srcRect l="31583" t="38744" r="29173" b="35413"/>
          <a:stretch/>
        </p:blipFill>
        <p:spPr>
          <a:xfrm>
            <a:off x="4799732" y="3145731"/>
            <a:ext cx="511347" cy="306086"/>
          </a:xfrm>
          <a:prstGeom prst="rect">
            <a:avLst/>
          </a:prstGeom>
          <a:noFill/>
          <a:ln>
            <a:noFill/>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55"/>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solidFill>
                  <a:schemeClr val="lt2"/>
                </a:solidFill>
                <a:latin typeface="Montserrat"/>
                <a:ea typeface="Montserrat"/>
                <a:cs typeface="Montserrat"/>
                <a:sym typeface="Montserrat"/>
              </a:rPr>
              <a:t>TRANSACTIONS</a:t>
            </a:r>
            <a:endParaRPr sz="2700" b="1">
              <a:solidFill>
                <a:schemeClr val="lt2"/>
              </a:solidFill>
              <a:latin typeface="Montserrat"/>
              <a:ea typeface="Montserrat"/>
              <a:cs typeface="Montserrat"/>
              <a:sym typeface="Montserrat"/>
            </a:endParaRPr>
          </a:p>
        </p:txBody>
      </p:sp>
      <p:sp>
        <p:nvSpPr>
          <p:cNvPr id="605" name="Google Shape;605;p55"/>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
        <p:nvSpPr>
          <p:cNvPr id="606" name="Google Shape;606;p55"/>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607" name="Google Shape;607;p55"/>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chemeClr val="accent2"/>
                </a:solidFill>
                <a:latin typeface="Proxima Nova"/>
                <a:ea typeface="Proxima Nova"/>
                <a:cs typeface="Proxima Nova"/>
                <a:sym typeface="Proxima Nova"/>
              </a:rPr>
              <a:t>UTXO MODEL</a:t>
            </a:r>
            <a:endParaRPr sz="1700" b="1">
              <a:solidFill>
                <a:schemeClr val="accent2"/>
              </a:solidFill>
              <a:latin typeface="Proxima Nova"/>
              <a:ea typeface="Proxima Nova"/>
              <a:cs typeface="Proxima Nova"/>
              <a:sym typeface="Proxima Nova"/>
            </a:endParaRPr>
          </a:p>
        </p:txBody>
      </p:sp>
      <p:sp>
        <p:nvSpPr>
          <p:cNvPr id="608" name="Google Shape;608;p55"/>
          <p:cNvSpPr/>
          <p:nvPr/>
        </p:nvSpPr>
        <p:spPr>
          <a:xfrm>
            <a:off x="341475" y="1189800"/>
            <a:ext cx="29526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09" name="Google Shape;609;p55"/>
          <p:cNvSpPr/>
          <p:nvPr/>
        </p:nvSpPr>
        <p:spPr>
          <a:xfrm>
            <a:off x="3513175" y="1189700"/>
            <a:ext cx="22944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610" name="Google Shape;610;p55"/>
          <p:cNvGrpSpPr/>
          <p:nvPr/>
        </p:nvGrpSpPr>
        <p:grpSpPr>
          <a:xfrm>
            <a:off x="3728000" y="1863563"/>
            <a:ext cx="654600" cy="810661"/>
            <a:chOff x="6190200" y="3585963"/>
            <a:chExt cx="654600" cy="810661"/>
          </a:xfrm>
        </p:grpSpPr>
        <p:sp>
          <p:nvSpPr>
            <p:cNvPr id="611" name="Google Shape;611;p55"/>
            <p:cNvSpPr/>
            <p:nvPr/>
          </p:nvSpPr>
          <p:spPr>
            <a:xfrm>
              <a:off x="6190210" y="3804724"/>
              <a:ext cx="562500" cy="591900"/>
            </a:xfrm>
            <a:prstGeom prst="can">
              <a:avLst>
                <a:gd name="adj" fmla="val 25000"/>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5"/>
            <p:cNvSpPr txBox="1"/>
            <p:nvPr/>
          </p:nvSpPr>
          <p:spPr>
            <a:xfrm>
              <a:off x="6190200" y="3865325"/>
              <a:ext cx="6546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Oscar’s 2 BTC</a:t>
              </a:r>
              <a:endParaRPr sz="1100">
                <a:latin typeface="Proxima Nova"/>
                <a:ea typeface="Proxima Nova"/>
                <a:cs typeface="Proxima Nova"/>
                <a:sym typeface="Proxima Nova"/>
              </a:endParaRPr>
            </a:p>
          </p:txBody>
        </p:sp>
        <p:pic>
          <p:nvPicPr>
            <p:cNvPr id="613" name="Google Shape;613;p55" descr="Image result for lock icon"/>
            <p:cNvPicPr preferRelativeResize="0"/>
            <p:nvPr/>
          </p:nvPicPr>
          <p:blipFill rotWithShape="1">
            <a:blip r:embed="rId3">
              <a:alphaModFix/>
            </a:blip>
            <a:srcRect l="36089" t="30951" r="36503" b="30874"/>
            <a:stretch/>
          </p:blipFill>
          <p:spPr>
            <a:xfrm>
              <a:off x="6371501" y="3585963"/>
              <a:ext cx="209600" cy="322805"/>
            </a:xfrm>
            <a:prstGeom prst="rect">
              <a:avLst/>
            </a:prstGeom>
            <a:noFill/>
            <a:ln>
              <a:noFill/>
            </a:ln>
          </p:spPr>
        </p:pic>
      </p:grpSp>
      <p:pic>
        <p:nvPicPr>
          <p:cNvPr id="614" name="Google Shape;614;p55" descr="Image result for key icon"/>
          <p:cNvPicPr preferRelativeResize="0"/>
          <p:nvPr/>
        </p:nvPicPr>
        <p:blipFill rotWithShape="1">
          <a:blip r:embed="rId4">
            <a:alphaModFix/>
          </a:blip>
          <a:srcRect l="31583" t="38744" r="29173" b="35413"/>
          <a:stretch/>
        </p:blipFill>
        <p:spPr>
          <a:xfrm>
            <a:off x="1155507" y="1314756"/>
            <a:ext cx="511347" cy="306086"/>
          </a:xfrm>
          <a:prstGeom prst="rect">
            <a:avLst/>
          </a:prstGeom>
          <a:noFill/>
          <a:ln>
            <a:noFill/>
          </a:ln>
        </p:spPr>
      </p:pic>
      <p:sp>
        <p:nvSpPr>
          <p:cNvPr id="615" name="Google Shape;615;p55"/>
          <p:cNvSpPr txBox="1"/>
          <p:nvPr/>
        </p:nvSpPr>
        <p:spPr>
          <a:xfrm>
            <a:off x="466625" y="1256600"/>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Justin</a:t>
            </a:r>
            <a:endParaRPr>
              <a:solidFill>
                <a:srgbClr val="FFFFFF"/>
              </a:solidFill>
              <a:latin typeface="Proxima Nova"/>
              <a:ea typeface="Proxima Nova"/>
              <a:cs typeface="Proxima Nova"/>
              <a:sym typeface="Proxima Nova"/>
            </a:endParaRPr>
          </a:p>
        </p:txBody>
      </p:sp>
      <p:sp>
        <p:nvSpPr>
          <p:cNvPr id="616" name="Google Shape;616;p55"/>
          <p:cNvSpPr txBox="1"/>
          <p:nvPr/>
        </p:nvSpPr>
        <p:spPr>
          <a:xfrm>
            <a:off x="3579975" y="1256600"/>
            <a:ext cx="17367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Oscar</a:t>
            </a:r>
            <a:endParaRPr>
              <a:solidFill>
                <a:srgbClr val="FFFFFF"/>
              </a:solidFill>
              <a:latin typeface="Proxima Nova"/>
              <a:ea typeface="Proxima Nova"/>
              <a:cs typeface="Proxima Nova"/>
              <a:sym typeface="Proxima Nova"/>
            </a:endParaRPr>
          </a:p>
        </p:txBody>
      </p:sp>
      <p:grpSp>
        <p:nvGrpSpPr>
          <p:cNvPr id="617" name="Google Shape;617;p55"/>
          <p:cNvGrpSpPr/>
          <p:nvPr/>
        </p:nvGrpSpPr>
        <p:grpSpPr>
          <a:xfrm>
            <a:off x="546500" y="1863563"/>
            <a:ext cx="716100" cy="810661"/>
            <a:chOff x="2535575" y="3694538"/>
            <a:chExt cx="716100" cy="810661"/>
          </a:xfrm>
        </p:grpSpPr>
        <p:sp>
          <p:nvSpPr>
            <p:cNvPr id="618" name="Google Shape;618;p55"/>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5"/>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5 BTC</a:t>
              </a:r>
              <a:endParaRPr sz="1100">
                <a:latin typeface="Proxima Nova"/>
                <a:ea typeface="Proxima Nova"/>
                <a:cs typeface="Proxima Nova"/>
                <a:sym typeface="Proxima Nova"/>
              </a:endParaRPr>
            </a:p>
          </p:txBody>
        </p:sp>
        <p:pic>
          <p:nvPicPr>
            <p:cNvPr id="620" name="Google Shape;620;p55" descr="Image result for lock icon"/>
            <p:cNvPicPr preferRelativeResize="0"/>
            <p:nvPr/>
          </p:nvPicPr>
          <p:blipFill rotWithShape="1">
            <a:blip r:embed="rId3">
              <a:alphaModFix/>
            </a:blip>
            <a:srcRect l="36089" t="30951" r="36503" b="30874"/>
            <a:stretch/>
          </p:blipFill>
          <p:spPr>
            <a:xfrm>
              <a:off x="2730728" y="3694538"/>
              <a:ext cx="209600" cy="322805"/>
            </a:xfrm>
            <a:prstGeom prst="rect">
              <a:avLst/>
            </a:prstGeom>
            <a:noFill/>
            <a:ln>
              <a:noFill/>
            </a:ln>
          </p:spPr>
        </p:pic>
      </p:grpSp>
      <p:grpSp>
        <p:nvGrpSpPr>
          <p:cNvPr id="621" name="Google Shape;621;p55"/>
          <p:cNvGrpSpPr/>
          <p:nvPr/>
        </p:nvGrpSpPr>
        <p:grpSpPr>
          <a:xfrm>
            <a:off x="1182800" y="1863563"/>
            <a:ext cx="716100" cy="810661"/>
            <a:chOff x="2535575" y="3694538"/>
            <a:chExt cx="716100" cy="810661"/>
          </a:xfrm>
        </p:grpSpPr>
        <p:sp>
          <p:nvSpPr>
            <p:cNvPr id="622" name="Google Shape;622;p55"/>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5"/>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1 BTC</a:t>
              </a:r>
              <a:endParaRPr sz="1100">
                <a:latin typeface="Proxima Nova"/>
                <a:ea typeface="Proxima Nova"/>
                <a:cs typeface="Proxima Nova"/>
                <a:sym typeface="Proxima Nova"/>
              </a:endParaRPr>
            </a:p>
          </p:txBody>
        </p:sp>
        <p:pic>
          <p:nvPicPr>
            <p:cNvPr id="624" name="Google Shape;624;p55" descr="Image result for lock icon"/>
            <p:cNvPicPr preferRelativeResize="0"/>
            <p:nvPr/>
          </p:nvPicPr>
          <p:blipFill rotWithShape="1">
            <a:blip r:embed="rId3">
              <a:alphaModFix/>
            </a:blip>
            <a:srcRect l="36089" t="30951" r="36503" b="30874"/>
            <a:stretch/>
          </p:blipFill>
          <p:spPr>
            <a:xfrm>
              <a:off x="2730728" y="3694538"/>
              <a:ext cx="209600" cy="322805"/>
            </a:xfrm>
            <a:prstGeom prst="rect">
              <a:avLst/>
            </a:prstGeom>
            <a:noFill/>
            <a:ln>
              <a:noFill/>
            </a:ln>
          </p:spPr>
        </p:pic>
      </p:grpSp>
      <p:grpSp>
        <p:nvGrpSpPr>
          <p:cNvPr id="625" name="Google Shape;625;p55"/>
          <p:cNvGrpSpPr/>
          <p:nvPr/>
        </p:nvGrpSpPr>
        <p:grpSpPr>
          <a:xfrm>
            <a:off x="1819100" y="1863563"/>
            <a:ext cx="716100" cy="810661"/>
            <a:chOff x="2535575" y="3694538"/>
            <a:chExt cx="716100" cy="810661"/>
          </a:xfrm>
        </p:grpSpPr>
        <p:sp>
          <p:nvSpPr>
            <p:cNvPr id="626" name="Google Shape;626;p55"/>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5"/>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2 BTC</a:t>
              </a:r>
              <a:endParaRPr sz="1100">
                <a:latin typeface="Proxima Nova"/>
                <a:ea typeface="Proxima Nova"/>
                <a:cs typeface="Proxima Nova"/>
                <a:sym typeface="Proxima Nova"/>
              </a:endParaRPr>
            </a:p>
          </p:txBody>
        </p:sp>
        <p:pic>
          <p:nvPicPr>
            <p:cNvPr id="628" name="Google Shape;628;p55" descr="Image result for lock icon"/>
            <p:cNvPicPr preferRelativeResize="0"/>
            <p:nvPr/>
          </p:nvPicPr>
          <p:blipFill rotWithShape="1">
            <a:blip r:embed="rId3">
              <a:alphaModFix/>
            </a:blip>
            <a:srcRect l="36089" t="30951" r="36503" b="30874"/>
            <a:stretch/>
          </p:blipFill>
          <p:spPr>
            <a:xfrm>
              <a:off x="2730728" y="3694538"/>
              <a:ext cx="209600" cy="322805"/>
            </a:xfrm>
            <a:prstGeom prst="rect">
              <a:avLst/>
            </a:prstGeom>
            <a:noFill/>
            <a:ln>
              <a:noFill/>
            </a:ln>
          </p:spPr>
        </p:pic>
      </p:grpSp>
      <p:pic>
        <p:nvPicPr>
          <p:cNvPr id="629" name="Google Shape;629;p55" descr="Image result for key icon"/>
          <p:cNvPicPr preferRelativeResize="0"/>
          <p:nvPr/>
        </p:nvPicPr>
        <p:blipFill rotWithShape="1">
          <a:blip r:embed="rId4">
            <a:alphaModFix/>
          </a:blip>
          <a:srcRect l="31583" t="38744" r="29173" b="35413"/>
          <a:stretch/>
        </p:blipFill>
        <p:spPr>
          <a:xfrm>
            <a:off x="4261307" y="1297394"/>
            <a:ext cx="511347" cy="306086"/>
          </a:xfrm>
          <a:prstGeom prst="rect">
            <a:avLst/>
          </a:prstGeom>
          <a:noFill/>
          <a:ln>
            <a:noFill/>
          </a:ln>
        </p:spPr>
      </p:pic>
      <p:sp>
        <p:nvSpPr>
          <p:cNvPr id="630" name="Google Shape;630;p55"/>
          <p:cNvSpPr/>
          <p:nvPr/>
        </p:nvSpPr>
        <p:spPr>
          <a:xfrm>
            <a:off x="6026675" y="1189800"/>
            <a:ext cx="29526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pic>
        <p:nvPicPr>
          <p:cNvPr id="631" name="Google Shape;631;p55" descr="Image result for key icon"/>
          <p:cNvPicPr preferRelativeResize="0"/>
          <p:nvPr/>
        </p:nvPicPr>
        <p:blipFill rotWithShape="1">
          <a:blip r:embed="rId4">
            <a:alphaModFix/>
          </a:blip>
          <a:srcRect l="31583" t="38744" r="29173" b="35413"/>
          <a:stretch/>
        </p:blipFill>
        <p:spPr>
          <a:xfrm>
            <a:off x="6840707" y="1314756"/>
            <a:ext cx="511347" cy="306086"/>
          </a:xfrm>
          <a:prstGeom prst="rect">
            <a:avLst/>
          </a:prstGeom>
          <a:noFill/>
          <a:ln>
            <a:noFill/>
          </a:ln>
        </p:spPr>
      </p:pic>
      <p:sp>
        <p:nvSpPr>
          <p:cNvPr id="632" name="Google Shape;632;p55"/>
          <p:cNvSpPr txBox="1"/>
          <p:nvPr/>
        </p:nvSpPr>
        <p:spPr>
          <a:xfrm>
            <a:off x="6151825" y="1256600"/>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Rustie</a:t>
            </a:r>
            <a:endParaRPr>
              <a:solidFill>
                <a:srgbClr val="FFFFFF"/>
              </a:solidFill>
              <a:latin typeface="Proxima Nova"/>
              <a:ea typeface="Proxima Nova"/>
              <a:cs typeface="Proxima Nova"/>
              <a:sym typeface="Proxima Nova"/>
            </a:endParaRPr>
          </a:p>
        </p:txBody>
      </p:sp>
      <p:grpSp>
        <p:nvGrpSpPr>
          <p:cNvPr id="633" name="Google Shape;633;p55"/>
          <p:cNvGrpSpPr/>
          <p:nvPr/>
        </p:nvGrpSpPr>
        <p:grpSpPr>
          <a:xfrm>
            <a:off x="6231700" y="1863563"/>
            <a:ext cx="716100" cy="810661"/>
            <a:chOff x="2535575" y="3694538"/>
            <a:chExt cx="716100" cy="810661"/>
          </a:xfrm>
        </p:grpSpPr>
        <p:sp>
          <p:nvSpPr>
            <p:cNvPr id="634" name="Google Shape;634;p55"/>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5"/>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Rustie’s 5 BTC</a:t>
              </a:r>
              <a:endParaRPr sz="1100">
                <a:latin typeface="Proxima Nova"/>
                <a:ea typeface="Proxima Nova"/>
                <a:cs typeface="Proxima Nova"/>
                <a:sym typeface="Proxima Nova"/>
              </a:endParaRPr>
            </a:p>
          </p:txBody>
        </p:sp>
        <p:pic>
          <p:nvPicPr>
            <p:cNvPr id="636" name="Google Shape;636;p55" descr="Image result for lock icon"/>
            <p:cNvPicPr preferRelativeResize="0"/>
            <p:nvPr/>
          </p:nvPicPr>
          <p:blipFill rotWithShape="1">
            <a:blip r:embed="rId3">
              <a:alphaModFix/>
            </a:blip>
            <a:srcRect l="36089" t="30951" r="36503" b="30874"/>
            <a:stretch/>
          </p:blipFill>
          <p:spPr>
            <a:xfrm>
              <a:off x="2730728" y="3694538"/>
              <a:ext cx="209600" cy="322805"/>
            </a:xfrm>
            <a:prstGeom prst="rect">
              <a:avLst/>
            </a:prstGeom>
            <a:noFill/>
            <a:ln>
              <a:noFill/>
            </a:ln>
          </p:spPr>
        </p:pic>
      </p:grpSp>
      <p:grpSp>
        <p:nvGrpSpPr>
          <p:cNvPr id="637" name="Google Shape;637;p55"/>
          <p:cNvGrpSpPr/>
          <p:nvPr/>
        </p:nvGrpSpPr>
        <p:grpSpPr>
          <a:xfrm>
            <a:off x="6868000" y="1863563"/>
            <a:ext cx="716100" cy="810661"/>
            <a:chOff x="2535575" y="3694538"/>
            <a:chExt cx="716100" cy="810661"/>
          </a:xfrm>
        </p:grpSpPr>
        <p:sp>
          <p:nvSpPr>
            <p:cNvPr id="638" name="Google Shape;638;p55"/>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5"/>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Rustie’s 1 BTC</a:t>
              </a:r>
              <a:endParaRPr sz="1100">
                <a:latin typeface="Proxima Nova"/>
                <a:ea typeface="Proxima Nova"/>
                <a:cs typeface="Proxima Nova"/>
                <a:sym typeface="Proxima Nova"/>
              </a:endParaRPr>
            </a:p>
          </p:txBody>
        </p:sp>
        <p:pic>
          <p:nvPicPr>
            <p:cNvPr id="640" name="Google Shape;640;p55" descr="Image result for lock icon"/>
            <p:cNvPicPr preferRelativeResize="0"/>
            <p:nvPr/>
          </p:nvPicPr>
          <p:blipFill rotWithShape="1">
            <a:blip r:embed="rId3">
              <a:alphaModFix/>
            </a:blip>
            <a:srcRect l="36089" t="30951" r="36503" b="30874"/>
            <a:stretch/>
          </p:blipFill>
          <p:spPr>
            <a:xfrm>
              <a:off x="2730728" y="3694538"/>
              <a:ext cx="209600" cy="322805"/>
            </a:xfrm>
            <a:prstGeom prst="rect">
              <a:avLst/>
            </a:prstGeom>
            <a:noFill/>
            <a:ln>
              <a:noFill/>
            </a:ln>
          </p:spPr>
        </p:pic>
      </p:gr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6"/>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chemeClr val="accent2"/>
                </a:solidFill>
                <a:latin typeface="Proxima Nova"/>
                <a:ea typeface="Proxima Nova"/>
                <a:cs typeface="Proxima Nova"/>
                <a:sym typeface="Proxima Nova"/>
              </a:rPr>
              <a:t>UTXO MODEL</a:t>
            </a:r>
            <a:endParaRPr sz="1700" b="1">
              <a:solidFill>
                <a:schemeClr val="accent2"/>
              </a:solidFill>
              <a:latin typeface="Proxima Nova"/>
              <a:ea typeface="Proxima Nova"/>
              <a:cs typeface="Proxima Nova"/>
              <a:sym typeface="Proxima Nova"/>
            </a:endParaRPr>
          </a:p>
        </p:txBody>
      </p:sp>
      <p:sp>
        <p:nvSpPr>
          <p:cNvPr id="646" name="Google Shape;646;p56"/>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solidFill>
                  <a:schemeClr val="lt2"/>
                </a:solidFill>
                <a:latin typeface="Montserrat"/>
                <a:ea typeface="Montserrat"/>
                <a:cs typeface="Montserrat"/>
                <a:sym typeface="Montserrat"/>
              </a:rPr>
              <a:t>TRANSACTIONS</a:t>
            </a:r>
            <a:endParaRPr sz="2700" b="1">
              <a:solidFill>
                <a:schemeClr val="lt2"/>
              </a:solidFill>
              <a:latin typeface="Montserrat"/>
              <a:ea typeface="Montserrat"/>
              <a:cs typeface="Montserrat"/>
              <a:sym typeface="Montserrat"/>
            </a:endParaRPr>
          </a:p>
        </p:txBody>
      </p:sp>
      <p:sp>
        <p:nvSpPr>
          <p:cNvPr id="647" name="Google Shape;647;p56"/>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
        <p:nvSpPr>
          <p:cNvPr id="648" name="Google Shape;648;p56"/>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649" name="Google Shape;649;p56"/>
          <p:cNvSpPr txBox="1"/>
          <p:nvPr/>
        </p:nvSpPr>
        <p:spPr>
          <a:xfrm>
            <a:off x="407900" y="2882075"/>
            <a:ext cx="8235900" cy="13167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sz="1800">
                <a:solidFill>
                  <a:srgbClr val="FF00FF"/>
                </a:solidFill>
                <a:latin typeface="Proxima Nova"/>
                <a:ea typeface="Proxima Nova"/>
                <a:cs typeface="Proxima Nova"/>
                <a:sym typeface="Proxima Nova"/>
              </a:rPr>
              <a:t>Justin, Oscar'a şu şekilde 4 BTC göndermek için:</a:t>
            </a:r>
            <a:endParaRPr sz="1800">
              <a:solidFill>
                <a:srgbClr val="FF00FF"/>
              </a:solidFill>
              <a:latin typeface="Proxima Nova"/>
              <a:ea typeface="Proxima Nova"/>
              <a:cs typeface="Proxima Nova"/>
              <a:sym typeface="Proxima Nova"/>
            </a:endParaRPr>
          </a:p>
          <a:p>
            <a:pPr marL="0" marR="0" lvl="0" indent="0" algn="l" rtl="0">
              <a:lnSpc>
                <a:spcPct val="115000"/>
              </a:lnSpc>
              <a:spcBef>
                <a:spcPts val="0"/>
              </a:spcBef>
              <a:spcAft>
                <a:spcPts val="0"/>
              </a:spcAft>
              <a:buClr>
                <a:schemeClr val="dk2"/>
              </a:buClr>
              <a:buSzPts val="1100"/>
              <a:buFont typeface="Arial"/>
              <a:buNone/>
            </a:pPr>
            <a:r>
              <a:rPr lang="en" sz="1800">
                <a:solidFill>
                  <a:srgbClr val="FF00FF"/>
                </a:solidFill>
                <a:latin typeface="Proxima Nova"/>
                <a:ea typeface="Proxima Nova"/>
                <a:cs typeface="Proxima Nova"/>
                <a:sym typeface="Proxima Nova"/>
              </a:rPr>
              <a:t>5 BTC içeren UTXO'sunu kullanır</a:t>
            </a:r>
            <a:endParaRPr sz="1800">
              <a:solidFill>
                <a:srgbClr val="FF00FF"/>
              </a:solidFill>
              <a:latin typeface="Proxima Nova"/>
              <a:ea typeface="Proxima Nova"/>
              <a:cs typeface="Proxima Nova"/>
              <a:sym typeface="Proxima Nova"/>
            </a:endParaRPr>
          </a:p>
          <a:p>
            <a:pPr marL="0" marR="0" lvl="0" indent="0" algn="l" rtl="0">
              <a:lnSpc>
                <a:spcPct val="115000"/>
              </a:lnSpc>
              <a:spcBef>
                <a:spcPts val="0"/>
              </a:spcBef>
              <a:spcAft>
                <a:spcPts val="0"/>
              </a:spcAft>
              <a:buClr>
                <a:schemeClr val="dk2"/>
              </a:buClr>
              <a:buSzPts val="1100"/>
              <a:buFont typeface="Arial"/>
              <a:buNone/>
            </a:pPr>
            <a:r>
              <a:rPr lang="en" sz="1800">
                <a:solidFill>
                  <a:srgbClr val="FF00FF"/>
                </a:solidFill>
                <a:latin typeface="Proxima Nova"/>
                <a:ea typeface="Proxima Nova"/>
                <a:cs typeface="Proxima Nova"/>
                <a:sym typeface="Proxima Nova"/>
              </a:rPr>
              <a:t>Oscar'a 4 BTC gönderir</a:t>
            </a:r>
            <a:endParaRPr sz="1800">
              <a:solidFill>
                <a:srgbClr val="FF00FF"/>
              </a:solidFill>
              <a:latin typeface="Proxima Nova"/>
              <a:ea typeface="Proxima Nova"/>
              <a:cs typeface="Proxima Nova"/>
              <a:sym typeface="Proxima Nova"/>
            </a:endParaRPr>
          </a:p>
          <a:p>
            <a:pPr marL="0" marR="0" lvl="0" indent="0" algn="l" rtl="0">
              <a:lnSpc>
                <a:spcPct val="115000"/>
              </a:lnSpc>
              <a:spcBef>
                <a:spcPts val="0"/>
              </a:spcBef>
              <a:spcAft>
                <a:spcPts val="0"/>
              </a:spcAft>
              <a:buClr>
                <a:schemeClr val="dk2"/>
              </a:buClr>
              <a:buSzPts val="1100"/>
              <a:buFont typeface="Arial"/>
              <a:buNone/>
            </a:pPr>
            <a:r>
              <a:rPr lang="en" sz="1800">
                <a:solidFill>
                  <a:srgbClr val="FF00FF"/>
                </a:solidFill>
                <a:latin typeface="Proxima Nova"/>
                <a:ea typeface="Proxima Nova"/>
                <a:cs typeface="Proxima Nova"/>
                <a:sym typeface="Proxima Nova"/>
              </a:rPr>
              <a:t>Ve kendisine 1 BTC geri gönderir</a:t>
            </a:r>
            <a:endParaRPr sz="1800">
              <a:solidFill>
                <a:srgbClr val="FF00FF"/>
              </a:solidFill>
              <a:latin typeface="Proxima Nova"/>
              <a:ea typeface="Proxima Nova"/>
              <a:cs typeface="Proxima Nova"/>
              <a:sym typeface="Proxima Nova"/>
            </a:endParaRPr>
          </a:p>
          <a:p>
            <a:pPr marL="0" marR="0" lvl="0" indent="0" algn="l" rtl="0">
              <a:lnSpc>
                <a:spcPct val="115000"/>
              </a:lnSpc>
              <a:spcBef>
                <a:spcPts val="0"/>
              </a:spcBef>
              <a:spcAft>
                <a:spcPts val="0"/>
              </a:spcAft>
              <a:buNone/>
            </a:pPr>
            <a:endParaRPr sz="1800">
              <a:solidFill>
                <a:srgbClr val="FF00FF"/>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sz="1800">
              <a:solidFill>
                <a:srgbClr val="FFFFFF"/>
              </a:solidFill>
              <a:latin typeface="Proxima Nova"/>
              <a:ea typeface="Proxima Nova"/>
              <a:cs typeface="Proxima Nova"/>
              <a:sym typeface="Proxima Nova"/>
            </a:endParaRPr>
          </a:p>
        </p:txBody>
      </p:sp>
      <p:sp>
        <p:nvSpPr>
          <p:cNvPr id="650" name="Google Shape;650;p56"/>
          <p:cNvSpPr/>
          <p:nvPr/>
        </p:nvSpPr>
        <p:spPr>
          <a:xfrm>
            <a:off x="189075" y="1037400"/>
            <a:ext cx="29526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51" name="Google Shape;651;p56"/>
          <p:cNvSpPr/>
          <p:nvPr/>
        </p:nvSpPr>
        <p:spPr>
          <a:xfrm>
            <a:off x="3360775" y="1037300"/>
            <a:ext cx="22944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pic>
        <p:nvPicPr>
          <p:cNvPr id="652" name="Google Shape;652;p56" descr="Image result for key icon"/>
          <p:cNvPicPr preferRelativeResize="0"/>
          <p:nvPr/>
        </p:nvPicPr>
        <p:blipFill rotWithShape="1">
          <a:blip r:embed="rId3">
            <a:alphaModFix/>
          </a:blip>
          <a:srcRect l="31583" t="38744" r="29173" b="35413"/>
          <a:stretch/>
        </p:blipFill>
        <p:spPr>
          <a:xfrm>
            <a:off x="1003107" y="1162356"/>
            <a:ext cx="511347" cy="306086"/>
          </a:xfrm>
          <a:prstGeom prst="rect">
            <a:avLst/>
          </a:prstGeom>
          <a:noFill/>
          <a:ln>
            <a:noFill/>
          </a:ln>
        </p:spPr>
      </p:pic>
      <p:sp>
        <p:nvSpPr>
          <p:cNvPr id="653" name="Google Shape;653;p56"/>
          <p:cNvSpPr txBox="1"/>
          <p:nvPr/>
        </p:nvSpPr>
        <p:spPr>
          <a:xfrm>
            <a:off x="314225" y="1104200"/>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Justin</a:t>
            </a:r>
            <a:endParaRPr>
              <a:solidFill>
                <a:srgbClr val="FFFFFF"/>
              </a:solidFill>
              <a:latin typeface="Proxima Nova"/>
              <a:ea typeface="Proxima Nova"/>
              <a:cs typeface="Proxima Nova"/>
              <a:sym typeface="Proxima Nova"/>
            </a:endParaRPr>
          </a:p>
        </p:txBody>
      </p:sp>
      <p:sp>
        <p:nvSpPr>
          <p:cNvPr id="654" name="Google Shape;654;p56"/>
          <p:cNvSpPr txBox="1"/>
          <p:nvPr/>
        </p:nvSpPr>
        <p:spPr>
          <a:xfrm>
            <a:off x="3427575" y="1104200"/>
            <a:ext cx="17367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Oscar</a:t>
            </a:r>
            <a:endParaRPr>
              <a:solidFill>
                <a:srgbClr val="FFFFFF"/>
              </a:solidFill>
              <a:latin typeface="Proxima Nova"/>
              <a:ea typeface="Proxima Nova"/>
              <a:cs typeface="Proxima Nova"/>
              <a:sym typeface="Proxima Nova"/>
            </a:endParaRPr>
          </a:p>
        </p:txBody>
      </p:sp>
      <p:grpSp>
        <p:nvGrpSpPr>
          <p:cNvPr id="655" name="Google Shape;655;p56"/>
          <p:cNvGrpSpPr/>
          <p:nvPr/>
        </p:nvGrpSpPr>
        <p:grpSpPr>
          <a:xfrm>
            <a:off x="394100" y="1929924"/>
            <a:ext cx="716100" cy="591900"/>
            <a:chOff x="2535575" y="3913299"/>
            <a:chExt cx="716100" cy="591900"/>
          </a:xfrm>
        </p:grpSpPr>
        <p:sp>
          <p:nvSpPr>
            <p:cNvPr id="656" name="Google Shape;656;p56"/>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6"/>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5 BTC</a:t>
              </a:r>
              <a:endParaRPr sz="1100">
                <a:latin typeface="Proxima Nova"/>
                <a:ea typeface="Proxima Nova"/>
                <a:cs typeface="Proxima Nova"/>
                <a:sym typeface="Proxima Nova"/>
              </a:endParaRPr>
            </a:p>
          </p:txBody>
        </p:sp>
      </p:grpSp>
      <p:grpSp>
        <p:nvGrpSpPr>
          <p:cNvPr id="658" name="Google Shape;658;p56"/>
          <p:cNvGrpSpPr/>
          <p:nvPr/>
        </p:nvGrpSpPr>
        <p:grpSpPr>
          <a:xfrm>
            <a:off x="1030400" y="1711163"/>
            <a:ext cx="716100" cy="810661"/>
            <a:chOff x="2535575" y="3694538"/>
            <a:chExt cx="716100" cy="810661"/>
          </a:xfrm>
        </p:grpSpPr>
        <p:sp>
          <p:nvSpPr>
            <p:cNvPr id="659" name="Google Shape;659;p56"/>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6"/>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1 BTC</a:t>
              </a:r>
              <a:endParaRPr sz="1100">
                <a:latin typeface="Proxima Nova"/>
                <a:ea typeface="Proxima Nova"/>
                <a:cs typeface="Proxima Nova"/>
                <a:sym typeface="Proxima Nova"/>
              </a:endParaRPr>
            </a:p>
          </p:txBody>
        </p:sp>
        <p:pic>
          <p:nvPicPr>
            <p:cNvPr id="661" name="Google Shape;661;p56"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grpSp>
        <p:nvGrpSpPr>
          <p:cNvPr id="662" name="Google Shape;662;p56"/>
          <p:cNvGrpSpPr/>
          <p:nvPr/>
        </p:nvGrpSpPr>
        <p:grpSpPr>
          <a:xfrm>
            <a:off x="1666700" y="1711163"/>
            <a:ext cx="716100" cy="810661"/>
            <a:chOff x="2535575" y="3694538"/>
            <a:chExt cx="716100" cy="810661"/>
          </a:xfrm>
        </p:grpSpPr>
        <p:sp>
          <p:nvSpPr>
            <p:cNvPr id="663" name="Google Shape;663;p56"/>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6"/>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2 BTC</a:t>
              </a:r>
              <a:endParaRPr sz="1100">
                <a:latin typeface="Proxima Nova"/>
                <a:ea typeface="Proxima Nova"/>
                <a:cs typeface="Proxima Nova"/>
                <a:sym typeface="Proxima Nova"/>
              </a:endParaRPr>
            </a:p>
          </p:txBody>
        </p:sp>
        <p:pic>
          <p:nvPicPr>
            <p:cNvPr id="665" name="Google Shape;665;p56"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pic>
        <p:nvPicPr>
          <p:cNvPr id="666" name="Google Shape;666;p56" descr="Image result for key icon"/>
          <p:cNvPicPr preferRelativeResize="0"/>
          <p:nvPr/>
        </p:nvPicPr>
        <p:blipFill rotWithShape="1">
          <a:blip r:embed="rId3">
            <a:alphaModFix/>
          </a:blip>
          <a:srcRect l="31583" t="38744" r="29173" b="35413"/>
          <a:stretch/>
        </p:blipFill>
        <p:spPr>
          <a:xfrm>
            <a:off x="4137707" y="1162356"/>
            <a:ext cx="511347" cy="306086"/>
          </a:xfrm>
          <a:prstGeom prst="rect">
            <a:avLst/>
          </a:prstGeom>
          <a:noFill/>
          <a:ln>
            <a:noFill/>
          </a:ln>
        </p:spPr>
      </p:pic>
      <p:sp>
        <p:nvSpPr>
          <p:cNvPr id="667" name="Google Shape;667;p56"/>
          <p:cNvSpPr/>
          <p:nvPr/>
        </p:nvSpPr>
        <p:spPr>
          <a:xfrm>
            <a:off x="5874275" y="1037400"/>
            <a:ext cx="29526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pic>
        <p:nvPicPr>
          <p:cNvPr id="668" name="Google Shape;668;p56" descr="Image result for key icon"/>
          <p:cNvPicPr preferRelativeResize="0"/>
          <p:nvPr/>
        </p:nvPicPr>
        <p:blipFill rotWithShape="1">
          <a:blip r:embed="rId3">
            <a:alphaModFix/>
          </a:blip>
          <a:srcRect l="31583" t="38744" r="29173" b="35413"/>
          <a:stretch/>
        </p:blipFill>
        <p:spPr>
          <a:xfrm>
            <a:off x="6795407" y="1162356"/>
            <a:ext cx="511347" cy="306086"/>
          </a:xfrm>
          <a:prstGeom prst="rect">
            <a:avLst/>
          </a:prstGeom>
          <a:noFill/>
          <a:ln>
            <a:noFill/>
          </a:ln>
        </p:spPr>
      </p:pic>
      <p:sp>
        <p:nvSpPr>
          <p:cNvPr id="669" name="Google Shape;669;p56"/>
          <p:cNvSpPr txBox="1"/>
          <p:nvPr/>
        </p:nvSpPr>
        <p:spPr>
          <a:xfrm>
            <a:off x="5999425" y="1104200"/>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Rustie</a:t>
            </a:r>
            <a:endParaRPr>
              <a:solidFill>
                <a:srgbClr val="FFFFFF"/>
              </a:solidFill>
              <a:latin typeface="Proxima Nova"/>
              <a:ea typeface="Proxima Nova"/>
              <a:cs typeface="Proxima Nova"/>
              <a:sym typeface="Proxima Nova"/>
            </a:endParaRPr>
          </a:p>
        </p:txBody>
      </p:sp>
      <p:grpSp>
        <p:nvGrpSpPr>
          <p:cNvPr id="670" name="Google Shape;670;p56"/>
          <p:cNvGrpSpPr/>
          <p:nvPr/>
        </p:nvGrpSpPr>
        <p:grpSpPr>
          <a:xfrm>
            <a:off x="6079300" y="1711163"/>
            <a:ext cx="716100" cy="810661"/>
            <a:chOff x="2535575" y="3694538"/>
            <a:chExt cx="716100" cy="810661"/>
          </a:xfrm>
        </p:grpSpPr>
        <p:sp>
          <p:nvSpPr>
            <p:cNvPr id="671" name="Google Shape;671;p56"/>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6"/>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Rustie’s 5 BTC</a:t>
              </a:r>
              <a:endParaRPr sz="1100">
                <a:latin typeface="Proxima Nova"/>
                <a:ea typeface="Proxima Nova"/>
                <a:cs typeface="Proxima Nova"/>
                <a:sym typeface="Proxima Nova"/>
              </a:endParaRPr>
            </a:p>
          </p:txBody>
        </p:sp>
        <p:pic>
          <p:nvPicPr>
            <p:cNvPr id="673" name="Google Shape;673;p56"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grpSp>
        <p:nvGrpSpPr>
          <p:cNvPr id="674" name="Google Shape;674;p56"/>
          <p:cNvGrpSpPr/>
          <p:nvPr/>
        </p:nvGrpSpPr>
        <p:grpSpPr>
          <a:xfrm>
            <a:off x="6715600" y="1711163"/>
            <a:ext cx="716100" cy="810661"/>
            <a:chOff x="2535575" y="3694538"/>
            <a:chExt cx="716100" cy="810661"/>
          </a:xfrm>
        </p:grpSpPr>
        <p:sp>
          <p:nvSpPr>
            <p:cNvPr id="675" name="Google Shape;675;p56"/>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6"/>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Rustie’s 1 BTC</a:t>
              </a:r>
              <a:endParaRPr sz="1100">
                <a:latin typeface="Proxima Nova"/>
                <a:ea typeface="Proxima Nova"/>
                <a:cs typeface="Proxima Nova"/>
                <a:sym typeface="Proxima Nova"/>
              </a:endParaRPr>
            </a:p>
          </p:txBody>
        </p:sp>
        <p:pic>
          <p:nvPicPr>
            <p:cNvPr id="677" name="Google Shape;677;p56"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sp>
        <p:nvSpPr>
          <p:cNvPr id="678" name="Google Shape;678;p56"/>
          <p:cNvSpPr/>
          <p:nvPr/>
        </p:nvSpPr>
        <p:spPr>
          <a:xfrm>
            <a:off x="344975" y="1928800"/>
            <a:ext cx="654600" cy="654600"/>
          </a:xfrm>
          <a:prstGeom prst="mathMultiply">
            <a:avLst>
              <a:gd name="adj1" fmla="val 23520"/>
            </a:avLst>
          </a:prstGeom>
          <a:solidFill>
            <a:srgbClr val="FF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56"/>
          <p:cNvGrpSpPr/>
          <p:nvPr/>
        </p:nvGrpSpPr>
        <p:grpSpPr>
          <a:xfrm>
            <a:off x="2303000" y="1711163"/>
            <a:ext cx="716100" cy="810661"/>
            <a:chOff x="2535575" y="3694538"/>
            <a:chExt cx="716100" cy="810661"/>
          </a:xfrm>
        </p:grpSpPr>
        <p:sp>
          <p:nvSpPr>
            <p:cNvPr id="680" name="Google Shape;680;p56"/>
            <p:cNvSpPr/>
            <p:nvPr/>
          </p:nvSpPr>
          <p:spPr>
            <a:xfrm>
              <a:off x="2554212" y="3913299"/>
              <a:ext cx="562500" cy="591900"/>
            </a:xfrm>
            <a:prstGeom prst="can">
              <a:avLst>
                <a:gd name="adj" fmla="val 25000"/>
              </a:avLst>
            </a:prstGeom>
            <a:solidFill>
              <a:schemeClr val="lt2"/>
            </a:solid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6"/>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1 BTC</a:t>
              </a:r>
              <a:endParaRPr sz="1100">
                <a:latin typeface="Proxima Nova"/>
                <a:ea typeface="Proxima Nova"/>
                <a:cs typeface="Proxima Nova"/>
                <a:sym typeface="Proxima Nova"/>
              </a:endParaRPr>
            </a:p>
          </p:txBody>
        </p:sp>
        <p:pic>
          <p:nvPicPr>
            <p:cNvPr id="682" name="Google Shape;682;p56"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grpSp>
        <p:nvGrpSpPr>
          <p:cNvPr id="683" name="Google Shape;683;p56"/>
          <p:cNvGrpSpPr/>
          <p:nvPr/>
        </p:nvGrpSpPr>
        <p:grpSpPr>
          <a:xfrm>
            <a:off x="4191138" y="1934599"/>
            <a:ext cx="716100" cy="591900"/>
            <a:chOff x="2535575" y="3913299"/>
            <a:chExt cx="716100" cy="591900"/>
          </a:xfrm>
        </p:grpSpPr>
        <p:sp>
          <p:nvSpPr>
            <p:cNvPr id="684" name="Google Shape;684;p56"/>
            <p:cNvSpPr/>
            <p:nvPr/>
          </p:nvSpPr>
          <p:spPr>
            <a:xfrm>
              <a:off x="2554212" y="3913299"/>
              <a:ext cx="562500" cy="591900"/>
            </a:xfrm>
            <a:prstGeom prst="can">
              <a:avLst>
                <a:gd name="adj" fmla="val 25000"/>
              </a:avLst>
            </a:prstGeom>
            <a:solidFill>
              <a:schemeClr val="lt2"/>
            </a:solid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6"/>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Oscar’s  4 BTC</a:t>
              </a:r>
              <a:endParaRPr sz="1100">
                <a:latin typeface="Proxima Nova"/>
                <a:ea typeface="Proxima Nova"/>
                <a:cs typeface="Proxima Nova"/>
                <a:sym typeface="Proxima Nova"/>
              </a:endParaRPr>
            </a:p>
          </p:txBody>
        </p:sp>
      </p:grpSp>
      <p:grpSp>
        <p:nvGrpSpPr>
          <p:cNvPr id="686" name="Google Shape;686;p56"/>
          <p:cNvGrpSpPr/>
          <p:nvPr/>
        </p:nvGrpSpPr>
        <p:grpSpPr>
          <a:xfrm>
            <a:off x="7376813" y="1715838"/>
            <a:ext cx="716100" cy="810661"/>
            <a:chOff x="2535575" y="3694538"/>
            <a:chExt cx="716100" cy="810661"/>
          </a:xfrm>
        </p:grpSpPr>
        <p:sp>
          <p:nvSpPr>
            <p:cNvPr id="687" name="Google Shape;687;p56"/>
            <p:cNvSpPr/>
            <p:nvPr/>
          </p:nvSpPr>
          <p:spPr>
            <a:xfrm>
              <a:off x="2554212" y="3913299"/>
              <a:ext cx="562500" cy="591900"/>
            </a:xfrm>
            <a:prstGeom prst="can">
              <a:avLst>
                <a:gd name="adj" fmla="val 25000"/>
              </a:avLst>
            </a:prstGeom>
            <a:solidFill>
              <a:schemeClr val="lt2"/>
            </a:solidFill>
            <a:ln w="952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6"/>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Rustie’s  5 BTC</a:t>
              </a:r>
              <a:endParaRPr sz="1100">
                <a:latin typeface="Proxima Nova"/>
                <a:ea typeface="Proxima Nova"/>
                <a:cs typeface="Proxima Nova"/>
                <a:sym typeface="Proxima Nova"/>
              </a:endParaRPr>
            </a:p>
          </p:txBody>
        </p:sp>
        <p:pic>
          <p:nvPicPr>
            <p:cNvPr id="689" name="Google Shape;689;p56"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grpSp>
        <p:nvGrpSpPr>
          <p:cNvPr id="690" name="Google Shape;690;p56"/>
          <p:cNvGrpSpPr/>
          <p:nvPr/>
        </p:nvGrpSpPr>
        <p:grpSpPr>
          <a:xfrm>
            <a:off x="3483075" y="1715850"/>
            <a:ext cx="654600" cy="810661"/>
            <a:chOff x="6190200" y="3585963"/>
            <a:chExt cx="654600" cy="810661"/>
          </a:xfrm>
        </p:grpSpPr>
        <p:sp>
          <p:nvSpPr>
            <p:cNvPr id="691" name="Google Shape;691;p56"/>
            <p:cNvSpPr/>
            <p:nvPr/>
          </p:nvSpPr>
          <p:spPr>
            <a:xfrm>
              <a:off x="6190210" y="3804724"/>
              <a:ext cx="562500" cy="591900"/>
            </a:xfrm>
            <a:prstGeom prst="can">
              <a:avLst>
                <a:gd name="adj" fmla="val 25000"/>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6"/>
            <p:cNvSpPr txBox="1"/>
            <p:nvPr/>
          </p:nvSpPr>
          <p:spPr>
            <a:xfrm>
              <a:off x="6190200" y="3865325"/>
              <a:ext cx="6546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Oscar’s 2 BTC</a:t>
              </a:r>
              <a:endParaRPr sz="1100">
                <a:latin typeface="Proxima Nova"/>
                <a:ea typeface="Proxima Nova"/>
                <a:cs typeface="Proxima Nova"/>
                <a:sym typeface="Proxima Nova"/>
              </a:endParaRPr>
            </a:p>
          </p:txBody>
        </p:sp>
        <p:pic>
          <p:nvPicPr>
            <p:cNvPr id="693" name="Google Shape;693;p56" descr="Image result for lock icon"/>
            <p:cNvPicPr preferRelativeResize="0"/>
            <p:nvPr/>
          </p:nvPicPr>
          <p:blipFill rotWithShape="1">
            <a:blip r:embed="rId4">
              <a:alphaModFix/>
            </a:blip>
            <a:srcRect l="36089" t="30951" r="36503" b="30874"/>
            <a:stretch/>
          </p:blipFill>
          <p:spPr>
            <a:xfrm>
              <a:off x="6371501" y="3585963"/>
              <a:ext cx="209600" cy="322805"/>
            </a:xfrm>
            <a:prstGeom prst="rect">
              <a:avLst/>
            </a:prstGeom>
            <a:noFill/>
            <a:ln>
              <a:noFill/>
            </a:ln>
          </p:spPr>
        </p:pic>
      </p:grpSp>
      <p:pic>
        <p:nvPicPr>
          <p:cNvPr id="694" name="Google Shape;694;p56" descr="Image result for lock icon"/>
          <p:cNvPicPr preferRelativeResize="0"/>
          <p:nvPr/>
        </p:nvPicPr>
        <p:blipFill rotWithShape="1">
          <a:blip r:embed="rId4">
            <a:alphaModFix/>
          </a:blip>
          <a:srcRect l="36089" t="30951" r="36503" b="30874"/>
          <a:stretch/>
        </p:blipFill>
        <p:spPr>
          <a:xfrm>
            <a:off x="4383101" y="1715850"/>
            <a:ext cx="209600" cy="32280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8"/>
                                        </p:tgtEl>
                                        <p:attrNameLst>
                                          <p:attrName>style.visibility</p:attrName>
                                        </p:attrNameLst>
                                      </p:cBhvr>
                                      <p:to>
                                        <p:strVal val="visible"/>
                                      </p:to>
                                    </p:set>
                                    <p:animEffect transition="in" filter="fade">
                                      <p:cBhvr>
                                        <p:cTn id="7" dur="1000"/>
                                        <p:tgtEl>
                                          <p:spTgt spid="67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3"/>
                                        </p:tgtEl>
                                        <p:attrNameLst>
                                          <p:attrName>style.visibility</p:attrName>
                                        </p:attrNameLst>
                                      </p:cBhvr>
                                      <p:to>
                                        <p:strVal val="visible"/>
                                      </p:to>
                                    </p:set>
                                    <p:animEffect transition="in" filter="fade">
                                      <p:cBhvr>
                                        <p:cTn id="12" dur="1000"/>
                                        <p:tgtEl>
                                          <p:spTgt spid="683"/>
                                        </p:tgtEl>
                                      </p:cBhvr>
                                    </p:animEffect>
                                  </p:childTnLst>
                                </p:cTn>
                              </p:par>
                              <p:par>
                                <p:cTn id="13" presetID="10" presetClass="entr" presetSubtype="0" fill="hold" nodeType="withEffect">
                                  <p:stCondLst>
                                    <p:cond delay="0"/>
                                  </p:stCondLst>
                                  <p:childTnLst>
                                    <p:set>
                                      <p:cBhvr>
                                        <p:cTn id="14" dur="1" fill="hold">
                                          <p:stCondLst>
                                            <p:cond delay="0"/>
                                          </p:stCondLst>
                                        </p:cTn>
                                        <p:tgtEl>
                                          <p:spTgt spid="694"/>
                                        </p:tgtEl>
                                        <p:attrNameLst>
                                          <p:attrName>style.visibility</p:attrName>
                                        </p:attrNameLst>
                                      </p:cBhvr>
                                      <p:to>
                                        <p:strVal val="visible"/>
                                      </p:to>
                                    </p:set>
                                    <p:animEffect transition="in" filter="fade">
                                      <p:cBhvr>
                                        <p:cTn id="15" dur="1000"/>
                                        <p:tgtEl>
                                          <p:spTgt spid="694"/>
                                        </p:tgtEl>
                                      </p:cBhvr>
                                    </p:animEffect>
                                  </p:childTnLst>
                                </p:cTn>
                              </p:par>
                              <p:par>
                                <p:cTn id="16" presetID="10" presetClass="entr" presetSubtype="0" fill="hold" nodeType="withEffect">
                                  <p:stCondLst>
                                    <p:cond delay="0"/>
                                  </p:stCondLst>
                                  <p:childTnLst>
                                    <p:set>
                                      <p:cBhvr>
                                        <p:cTn id="17" dur="1" fill="hold">
                                          <p:stCondLst>
                                            <p:cond delay="0"/>
                                          </p:stCondLst>
                                        </p:cTn>
                                        <p:tgtEl>
                                          <p:spTgt spid="679"/>
                                        </p:tgtEl>
                                        <p:attrNameLst>
                                          <p:attrName>style.visibility</p:attrName>
                                        </p:attrNameLst>
                                      </p:cBhvr>
                                      <p:to>
                                        <p:strVal val="visible"/>
                                      </p:to>
                                    </p:set>
                                    <p:animEffect transition="in" filter="fade">
                                      <p:cBhvr>
                                        <p:cTn id="18" dur="1000"/>
                                        <p:tgtEl>
                                          <p:spTgt spid="6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57"/>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chemeClr val="accent2"/>
                </a:solidFill>
                <a:latin typeface="Proxima Nova"/>
                <a:ea typeface="Proxima Nova"/>
                <a:cs typeface="Proxima Nova"/>
                <a:sym typeface="Proxima Nova"/>
              </a:rPr>
              <a:t>UTXO MODEL</a:t>
            </a:r>
            <a:endParaRPr sz="1700" b="1">
              <a:solidFill>
                <a:schemeClr val="accent2"/>
              </a:solidFill>
              <a:latin typeface="Proxima Nova"/>
              <a:ea typeface="Proxima Nova"/>
              <a:cs typeface="Proxima Nova"/>
              <a:sym typeface="Proxima Nova"/>
            </a:endParaRPr>
          </a:p>
        </p:txBody>
      </p:sp>
      <p:sp>
        <p:nvSpPr>
          <p:cNvPr id="700" name="Google Shape;700;p57"/>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solidFill>
                  <a:schemeClr val="lt2"/>
                </a:solidFill>
                <a:latin typeface="Montserrat"/>
                <a:ea typeface="Montserrat"/>
                <a:cs typeface="Montserrat"/>
                <a:sym typeface="Montserrat"/>
              </a:rPr>
              <a:t>TRANSACTIONS</a:t>
            </a:r>
            <a:endParaRPr sz="2700" b="1">
              <a:solidFill>
                <a:schemeClr val="lt2"/>
              </a:solidFill>
              <a:latin typeface="Montserrat"/>
              <a:ea typeface="Montserrat"/>
              <a:cs typeface="Montserrat"/>
              <a:sym typeface="Montserrat"/>
            </a:endParaRPr>
          </a:p>
        </p:txBody>
      </p:sp>
      <p:sp>
        <p:nvSpPr>
          <p:cNvPr id="701" name="Google Shape;701;p57"/>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
        <p:nvSpPr>
          <p:cNvPr id="702" name="Google Shape;702;p57"/>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703" name="Google Shape;703;p57"/>
          <p:cNvSpPr/>
          <p:nvPr/>
        </p:nvSpPr>
        <p:spPr>
          <a:xfrm>
            <a:off x="189075" y="1037400"/>
            <a:ext cx="29526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04" name="Google Shape;704;p57"/>
          <p:cNvSpPr/>
          <p:nvPr/>
        </p:nvSpPr>
        <p:spPr>
          <a:xfrm>
            <a:off x="3360775" y="1037300"/>
            <a:ext cx="22944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705" name="Google Shape;705;p57"/>
          <p:cNvGrpSpPr/>
          <p:nvPr/>
        </p:nvGrpSpPr>
        <p:grpSpPr>
          <a:xfrm>
            <a:off x="3575600" y="1929924"/>
            <a:ext cx="654600" cy="591900"/>
            <a:chOff x="6190200" y="3804724"/>
            <a:chExt cx="654600" cy="591900"/>
          </a:xfrm>
        </p:grpSpPr>
        <p:sp>
          <p:nvSpPr>
            <p:cNvPr id="706" name="Google Shape;706;p57"/>
            <p:cNvSpPr/>
            <p:nvPr/>
          </p:nvSpPr>
          <p:spPr>
            <a:xfrm>
              <a:off x="6190210" y="3804724"/>
              <a:ext cx="562500" cy="591900"/>
            </a:xfrm>
            <a:prstGeom prst="can">
              <a:avLst>
                <a:gd name="adj" fmla="val 25000"/>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7"/>
            <p:cNvSpPr txBox="1"/>
            <p:nvPr/>
          </p:nvSpPr>
          <p:spPr>
            <a:xfrm>
              <a:off x="6190200" y="3865325"/>
              <a:ext cx="6546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Oscar’s 2 BTC</a:t>
              </a:r>
              <a:endParaRPr sz="1100">
                <a:latin typeface="Proxima Nova"/>
                <a:ea typeface="Proxima Nova"/>
                <a:cs typeface="Proxima Nova"/>
                <a:sym typeface="Proxima Nova"/>
              </a:endParaRPr>
            </a:p>
          </p:txBody>
        </p:sp>
      </p:grpSp>
      <p:pic>
        <p:nvPicPr>
          <p:cNvPr id="708" name="Google Shape;708;p57" descr="Image result for key icon"/>
          <p:cNvPicPr preferRelativeResize="0"/>
          <p:nvPr/>
        </p:nvPicPr>
        <p:blipFill rotWithShape="1">
          <a:blip r:embed="rId3">
            <a:alphaModFix/>
          </a:blip>
          <a:srcRect l="31583" t="38744" r="29173" b="35413"/>
          <a:stretch/>
        </p:blipFill>
        <p:spPr>
          <a:xfrm>
            <a:off x="1003107" y="1162356"/>
            <a:ext cx="511347" cy="306086"/>
          </a:xfrm>
          <a:prstGeom prst="rect">
            <a:avLst/>
          </a:prstGeom>
          <a:noFill/>
          <a:ln>
            <a:noFill/>
          </a:ln>
        </p:spPr>
      </p:pic>
      <p:sp>
        <p:nvSpPr>
          <p:cNvPr id="709" name="Google Shape;709;p57"/>
          <p:cNvSpPr txBox="1"/>
          <p:nvPr/>
        </p:nvSpPr>
        <p:spPr>
          <a:xfrm>
            <a:off x="314225" y="1104200"/>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Justin</a:t>
            </a:r>
            <a:endParaRPr>
              <a:solidFill>
                <a:srgbClr val="FFFFFF"/>
              </a:solidFill>
              <a:latin typeface="Proxima Nova"/>
              <a:ea typeface="Proxima Nova"/>
              <a:cs typeface="Proxima Nova"/>
              <a:sym typeface="Proxima Nova"/>
            </a:endParaRPr>
          </a:p>
        </p:txBody>
      </p:sp>
      <p:sp>
        <p:nvSpPr>
          <p:cNvPr id="710" name="Google Shape;710;p57"/>
          <p:cNvSpPr txBox="1"/>
          <p:nvPr/>
        </p:nvSpPr>
        <p:spPr>
          <a:xfrm>
            <a:off x="3427575" y="1104200"/>
            <a:ext cx="17367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Oscar</a:t>
            </a:r>
            <a:endParaRPr>
              <a:solidFill>
                <a:srgbClr val="FFFFFF"/>
              </a:solidFill>
              <a:latin typeface="Proxima Nova"/>
              <a:ea typeface="Proxima Nova"/>
              <a:cs typeface="Proxima Nova"/>
              <a:sym typeface="Proxima Nova"/>
            </a:endParaRPr>
          </a:p>
        </p:txBody>
      </p:sp>
      <p:grpSp>
        <p:nvGrpSpPr>
          <p:cNvPr id="711" name="Google Shape;711;p57"/>
          <p:cNvGrpSpPr/>
          <p:nvPr/>
        </p:nvGrpSpPr>
        <p:grpSpPr>
          <a:xfrm>
            <a:off x="394100" y="1929924"/>
            <a:ext cx="716100" cy="591900"/>
            <a:chOff x="2535575" y="3913299"/>
            <a:chExt cx="716100" cy="591900"/>
          </a:xfrm>
        </p:grpSpPr>
        <p:sp>
          <p:nvSpPr>
            <p:cNvPr id="712" name="Google Shape;712;p57"/>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7"/>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5 BTC</a:t>
              </a:r>
              <a:endParaRPr sz="1100">
                <a:latin typeface="Proxima Nova"/>
                <a:ea typeface="Proxima Nova"/>
                <a:cs typeface="Proxima Nova"/>
                <a:sym typeface="Proxima Nova"/>
              </a:endParaRPr>
            </a:p>
          </p:txBody>
        </p:sp>
      </p:grpSp>
      <p:grpSp>
        <p:nvGrpSpPr>
          <p:cNvPr id="714" name="Google Shape;714;p57"/>
          <p:cNvGrpSpPr/>
          <p:nvPr/>
        </p:nvGrpSpPr>
        <p:grpSpPr>
          <a:xfrm>
            <a:off x="1030400" y="1711163"/>
            <a:ext cx="716100" cy="810661"/>
            <a:chOff x="2535575" y="3694538"/>
            <a:chExt cx="716100" cy="810661"/>
          </a:xfrm>
        </p:grpSpPr>
        <p:sp>
          <p:nvSpPr>
            <p:cNvPr id="715" name="Google Shape;715;p57"/>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7"/>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1 BTC</a:t>
              </a:r>
              <a:endParaRPr sz="1100">
                <a:latin typeface="Proxima Nova"/>
                <a:ea typeface="Proxima Nova"/>
                <a:cs typeface="Proxima Nova"/>
                <a:sym typeface="Proxima Nova"/>
              </a:endParaRPr>
            </a:p>
          </p:txBody>
        </p:sp>
        <p:pic>
          <p:nvPicPr>
            <p:cNvPr id="717" name="Google Shape;717;p57"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grpSp>
        <p:nvGrpSpPr>
          <p:cNvPr id="718" name="Google Shape;718;p57"/>
          <p:cNvGrpSpPr/>
          <p:nvPr/>
        </p:nvGrpSpPr>
        <p:grpSpPr>
          <a:xfrm>
            <a:off x="1666700" y="1711163"/>
            <a:ext cx="716100" cy="810661"/>
            <a:chOff x="2535575" y="3694538"/>
            <a:chExt cx="716100" cy="810661"/>
          </a:xfrm>
        </p:grpSpPr>
        <p:sp>
          <p:nvSpPr>
            <p:cNvPr id="719" name="Google Shape;719;p57"/>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7"/>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2 BTC</a:t>
              </a:r>
              <a:endParaRPr sz="1100">
                <a:latin typeface="Proxima Nova"/>
                <a:ea typeface="Proxima Nova"/>
                <a:cs typeface="Proxima Nova"/>
                <a:sym typeface="Proxima Nova"/>
              </a:endParaRPr>
            </a:p>
          </p:txBody>
        </p:sp>
        <p:pic>
          <p:nvPicPr>
            <p:cNvPr id="721" name="Google Shape;721;p57"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pic>
        <p:nvPicPr>
          <p:cNvPr id="722" name="Google Shape;722;p57" descr="Image result for key icon"/>
          <p:cNvPicPr preferRelativeResize="0"/>
          <p:nvPr/>
        </p:nvPicPr>
        <p:blipFill rotWithShape="1">
          <a:blip r:embed="rId3">
            <a:alphaModFix/>
          </a:blip>
          <a:srcRect l="31583" t="38744" r="29173" b="35413"/>
          <a:stretch/>
        </p:blipFill>
        <p:spPr>
          <a:xfrm>
            <a:off x="4137707" y="1162356"/>
            <a:ext cx="511347" cy="306086"/>
          </a:xfrm>
          <a:prstGeom prst="rect">
            <a:avLst/>
          </a:prstGeom>
          <a:noFill/>
          <a:ln>
            <a:noFill/>
          </a:ln>
        </p:spPr>
      </p:pic>
      <p:sp>
        <p:nvSpPr>
          <p:cNvPr id="723" name="Google Shape;723;p57"/>
          <p:cNvSpPr/>
          <p:nvPr/>
        </p:nvSpPr>
        <p:spPr>
          <a:xfrm>
            <a:off x="5874275" y="1037400"/>
            <a:ext cx="2952600" cy="1656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pic>
        <p:nvPicPr>
          <p:cNvPr id="724" name="Google Shape;724;p57" descr="Image result for key icon"/>
          <p:cNvPicPr preferRelativeResize="0"/>
          <p:nvPr/>
        </p:nvPicPr>
        <p:blipFill rotWithShape="1">
          <a:blip r:embed="rId3">
            <a:alphaModFix/>
          </a:blip>
          <a:srcRect l="31583" t="38744" r="29173" b="35413"/>
          <a:stretch/>
        </p:blipFill>
        <p:spPr>
          <a:xfrm>
            <a:off x="6795407" y="1162356"/>
            <a:ext cx="511347" cy="306086"/>
          </a:xfrm>
          <a:prstGeom prst="rect">
            <a:avLst/>
          </a:prstGeom>
          <a:noFill/>
          <a:ln>
            <a:noFill/>
          </a:ln>
        </p:spPr>
      </p:pic>
      <p:sp>
        <p:nvSpPr>
          <p:cNvPr id="725" name="Google Shape;725;p57"/>
          <p:cNvSpPr txBox="1"/>
          <p:nvPr/>
        </p:nvSpPr>
        <p:spPr>
          <a:xfrm>
            <a:off x="5999425" y="1104200"/>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Proxima Nova"/>
                <a:ea typeface="Proxima Nova"/>
                <a:cs typeface="Proxima Nova"/>
                <a:sym typeface="Proxima Nova"/>
              </a:rPr>
              <a:t>Rustie</a:t>
            </a:r>
            <a:endParaRPr>
              <a:solidFill>
                <a:srgbClr val="FFFFFF"/>
              </a:solidFill>
              <a:latin typeface="Proxima Nova"/>
              <a:ea typeface="Proxima Nova"/>
              <a:cs typeface="Proxima Nova"/>
              <a:sym typeface="Proxima Nova"/>
            </a:endParaRPr>
          </a:p>
        </p:txBody>
      </p:sp>
      <p:grpSp>
        <p:nvGrpSpPr>
          <p:cNvPr id="726" name="Google Shape;726;p57"/>
          <p:cNvGrpSpPr/>
          <p:nvPr/>
        </p:nvGrpSpPr>
        <p:grpSpPr>
          <a:xfrm>
            <a:off x="6079300" y="1711163"/>
            <a:ext cx="716100" cy="810661"/>
            <a:chOff x="2535575" y="3694538"/>
            <a:chExt cx="716100" cy="810661"/>
          </a:xfrm>
        </p:grpSpPr>
        <p:sp>
          <p:nvSpPr>
            <p:cNvPr id="727" name="Google Shape;727;p57"/>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7"/>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Rustie’s 5 BTC</a:t>
              </a:r>
              <a:endParaRPr sz="1100">
                <a:latin typeface="Proxima Nova"/>
                <a:ea typeface="Proxima Nova"/>
                <a:cs typeface="Proxima Nova"/>
                <a:sym typeface="Proxima Nova"/>
              </a:endParaRPr>
            </a:p>
          </p:txBody>
        </p:sp>
        <p:pic>
          <p:nvPicPr>
            <p:cNvPr id="729" name="Google Shape;729;p57"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grpSp>
        <p:nvGrpSpPr>
          <p:cNvPr id="730" name="Google Shape;730;p57"/>
          <p:cNvGrpSpPr/>
          <p:nvPr/>
        </p:nvGrpSpPr>
        <p:grpSpPr>
          <a:xfrm>
            <a:off x="6715600" y="1711163"/>
            <a:ext cx="716100" cy="810661"/>
            <a:chOff x="2535575" y="3694538"/>
            <a:chExt cx="716100" cy="810661"/>
          </a:xfrm>
        </p:grpSpPr>
        <p:sp>
          <p:nvSpPr>
            <p:cNvPr id="731" name="Google Shape;731;p57"/>
            <p:cNvSpPr/>
            <p:nvPr/>
          </p:nvSpPr>
          <p:spPr>
            <a:xfrm>
              <a:off x="2554212" y="3913299"/>
              <a:ext cx="562500" cy="591900"/>
            </a:xfrm>
            <a:prstGeom prst="ca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7"/>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Rustie’s 1 BTC</a:t>
              </a:r>
              <a:endParaRPr sz="1100">
                <a:latin typeface="Proxima Nova"/>
                <a:ea typeface="Proxima Nova"/>
                <a:cs typeface="Proxima Nova"/>
                <a:sym typeface="Proxima Nova"/>
              </a:endParaRPr>
            </a:p>
          </p:txBody>
        </p:sp>
        <p:pic>
          <p:nvPicPr>
            <p:cNvPr id="733" name="Google Shape;733;p57"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sp>
        <p:nvSpPr>
          <p:cNvPr id="734" name="Google Shape;734;p57"/>
          <p:cNvSpPr txBox="1"/>
          <p:nvPr/>
        </p:nvSpPr>
        <p:spPr>
          <a:xfrm>
            <a:off x="407900" y="2882075"/>
            <a:ext cx="8235900" cy="1316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800">
                <a:solidFill>
                  <a:srgbClr val="00FF00"/>
                </a:solidFill>
                <a:latin typeface="Proxima Nova"/>
                <a:ea typeface="Proxima Nova"/>
                <a:cs typeface="Proxima Nova"/>
                <a:sym typeface="Proxima Nova"/>
              </a:rPr>
              <a:t>Oscar Rustie'ye 5 BTC göndermek için</a:t>
            </a:r>
            <a:endParaRPr sz="1800">
              <a:solidFill>
                <a:srgbClr val="00FF00"/>
              </a:solidFill>
              <a:latin typeface="Proxima Nova"/>
              <a:ea typeface="Proxima Nova"/>
              <a:cs typeface="Proxima Nova"/>
              <a:sym typeface="Proxima Nova"/>
            </a:endParaRPr>
          </a:p>
          <a:p>
            <a:pPr marL="0" marR="0" lvl="0" indent="0" algn="l" rtl="0">
              <a:lnSpc>
                <a:spcPct val="100000"/>
              </a:lnSpc>
              <a:spcBef>
                <a:spcPts val="0"/>
              </a:spcBef>
              <a:spcAft>
                <a:spcPts val="0"/>
              </a:spcAft>
              <a:buClr>
                <a:schemeClr val="dk2"/>
              </a:buClr>
              <a:buSzPts val="1100"/>
              <a:buFont typeface="Arial"/>
              <a:buNone/>
            </a:pPr>
            <a:r>
              <a:rPr lang="en" sz="1800">
                <a:solidFill>
                  <a:srgbClr val="00FF00"/>
                </a:solidFill>
                <a:latin typeface="Proxima Nova"/>
                <a:ea typeface="Proxima Nova"/>
                <a:cs typeface="Proxima Nova"/>
                <a:sym typeface="Proxima Nova"/>
              </a:rPr>
              <a:t>2 BTC ve 4 BTC içeren UTXO'larını kullanır</a:t>
            </a:r>
            <a:endParaRPr sz="1800">
              <a:solidFill>
                <a:srgbClr val="00FF00"/>
              </a:solidFill>
              <a:latin typeface="Proxima Nova"/>
              <a:ea typeface="Proxima Nova"/>
              <a:cs typeface="Proxima Nova"/>
              <a:sym typeface="Proxima Nova"/>
            </a:endParaRPr>
          </a:p>
          <a:p>
            <a:pPr marL="0" marR="0" lvl="0" indent="0" algn="l" rtl="0">
              <a:lnSpc>
                <a:spcPct val="100000"/>
              </a:lnSpc>
              <a:spcBef>
                <a:spcPts val="0"/>
              </a:spcBef>
              <a:spcAft>
                <a:spcPts val="0"/>
              </a:spcAft>
              <a:buClr>
                <a:schemeClr val="dk2"/>
              </a:buClr>
              <a:buSzPts val="1100"/>
              <a:buFont typeface="Arial"/>
              <a:buNone/>
            </a:pPr>
            <a:r>
              <a:rPr lang="en" sz="1800">
                <a:solidFill>
                  <a:srgbClr val="00FF00"/>
                </a:solidFill>
                <a:latin typeface="Proxima Nova"/>
                <a:ea typeface="Proxima Nova"/>
                <a:cs typeface="Proxima Nova"/>
                <a:sym typeface="Proxima Nova"/>
              </a:rPr>
              <a:t>Rustie'ye 5 BTC Gönderir</a:t>
            </a:r>
            <a:endParaRPr sz="1800">
              <a:solidFill>
                <a:srgbClr val="00FF00"/>
              </a:solidFill>
              <a:latin typeface="Proxima Nova"/>
              <a:ea typeface="Proxima Nova"/>
              <a:cs typeface="Proxima Nova"/>
              <a:sym typeface="Proxima Nova"/>
            </a:endParaRPr>
          </a:p>
          <a:p>
            <a:pPr marL="0" marR="0" lvl="0" indent="0" algn="l" rtl="0">
              <a:lnSpc>
                <a:spcPct val="100000"/>
              </a:lnSpc>
              <a:spcBef>
                <a:spcPts val="0"/>
              </a:spcBef>
              <a:spcAft>
                <a:spcPts val="0"/>
              </a:spcAft>
              <a:buClr>
                <a:schemeClr val="dk2"/>
              </a:buClr>
              <a:buSzPts val="1100"/>
              <a:buFont typeface="Arial"/>
              <a:buNone/>
            </a:pPr>
            <a:r>
              <a:rPr lang="en" sz="1800">
                <a:solidFill>
                  <a:srgbClr val="00FF00"/>
                </a:solidFill>
                <a:latin typeface="Proxima Nova"/>
                <a:ea typeface="Proxima Nova"/>
                <a:cs typeface="Proxima Nova"/>
                <a:sym typeface="Proxima Nova"/>
              </a:rPr>
              <a:t>Ve kendisine 1 BTC gönderiyor</a:t>
            </a:r>
            <a:endParaRPr sz="1800">
              <a:solidFill>
                <a:srgbClr val="00FF00"/>
              </a:solidFill>
              <a:latin typeface="Proxima Nova"/>
              <a:ea typeface="Proxima Nova"/>
              <a:cs typeface="Proxima Nova"/>
              <a:sym typeface="Proxima Nova"/>
            </a:endParaRPr>
          </a:p>
          <a:p>
            <a:pPr marL="0" marR="0" lvl="0" indent="0" algn="l" rtl="0">
              <a:lnSpc>
                <a:spcPct val="100000"/>
              </a:lnSpc>
              <a:spcBef>
                <a:spcPts val="0"/>
              </a:spcBef>
              <a:spcAft>
                <a:spcPts val="0"/>
              </a:spcAft>
              <a:buNone/>
            </a:pPr>
            <a:endParaRPr sz="1800">
              <a:solidFill>
                <a:srgbClr val="00FF00"/>
              </a:solidFill>
              <a:latin typeface="Proxima Nova"/>
              <a:ea typeface="Proxima Nova"/>
              <a:cs typeface="Proxima Nova"/>
              <a:sym typeface="Proxima Nova"/>
            </a:endParaRPr>
          </a:p>
          <a:p>
            <a:pPr marL="0" lvl="0" indent="0" algn="l" rtl="0">
              <a:lnSpc>
                <a:spcPct val="115000"/>
              </a:lnSpc>
              <a:spcBef>
                <a:spcPts val="0"/>
              </a:spcBef>
              <a:spcAft>
                <a:spcPts val="1000"/>
              </a:spcAft>
              <a:buNone/>
            </a:pPr>
            <a:endParaRPr sz="1800">
              <a:solidFill>
                <a:srgbClr val="00FF00"/>
              </a:solidFill>
              <a:latin typeface="Proxima Nova"/>
              <a:ea typeface="Proxima Nova"/>
              <a:cs typeface="Proxima Nova"/>
              <a:sym typeface="Proxima Nova"/>
            </a:endParaRPr>
          </a:p>
        </p:txBody>
      </p:sp>
      <p:sp>
        <p:nvSpPr>
          <p:cNvPr id="735" name="Google Shape;735;p57"/>
          <p:cNvSpPr/>
          <p:nvPr/>
        </p:nvSpPr>
        <p:spPr>
          <a:xfrm>
            <a:off x="344975" y="1928800"/>
            <a:ext cx="654600" cy="654600"/>
          </a:xfrm>
          <a:prstGeom prst="mathMultiply">
            <a:avLst>
              <a:gd name="adj1" fmla="val 23520"/>
            </a:avLst>
          </a:prstGeom>
          <a:solidFill>
            <a:srgbClr val="FF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57"/>
          <p:cNvGrpSpPr/>
          <p:nvPr/>
        </p:nvGrpSpPr>
        <p:grpSpPr>
          <a:xfrm>
            <a:off x="2303000" y="1711163"/>
            <a:ext cx="716100" cy="810661"/>
            <a:chOff x="2535575" y="3694538"/>
            <a:chExt cx="716100" cy="810661"/>
          </a:xfrm>
        </p:grpSpPr>
        <p:sp>
          <p:nvSpPr>
            <p:cNvPr id="737" name="Google Shape;737;p57"/>
            <p:cNvSpPr/>
            <p:nvPr/>
          </p:nvSpPr>
          <p:spPr>
            <a:xfrm>
              <a:off x="2554212" y="3913299"/>
              <a:ext cx="562500" cy="591900"/>
            </a:xfrm>
            <a:prstGeom prst="can">
              <a:avLst>
                <a:gd name="adj" fmla="val 25000"/>
              </a:avLst>
            </a:prstGeom>
            <a:solidFill>
              <a:schemeClr val="lt2"/>
            </a:solid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7"/>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Justin’s  1 BTC</a:t>
              </a:r>
              <a:endParaRPr sz="1100">
                <a:latin typeface="Proxima Nova"/>
                <a:ea typeface="Proxima Nova"/>
                <a:cs typeface="Proxima Nova"/>
                <a:sym typeface="Proxima Nova"/>
              </a:endParaRPr>
            </a:p>
          </p:txBody>
        </p:sp>
        <p:pic>
          <p:nvPicPr>
            <p:cNvPr id="739" name="Google Shape;739;p57"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grpSp>
        <p:nvGrpSpPr>
          <p:cNvPr id="740" name="Google Shape;740;p57"/>
          <p:cNvGrpSpPr/>
          <p:nvPr/>
        </p:nvGrpSpPr>
        <p:grpSpPr>
          <a:xfrm>
            <a:off x="4252438" y="1934599"/>
            <a:ext cx="716100" cy="591900"/>
            <a:chOff x="2535575" y="3913299"/>
            <a:chExt cx="716100" cy="591900"/>
          </a:xfrm>
        </p:grpSpPr>
        <p:sp>
          <p:nvSpPr>
            <p:cNvPr id="741" name="Google Shape;741;p57"/>
            <p:cNvSpPr/>
            <p:nvPr/>
          </p:nvSpPr>
          <p:spPr>
            <a:xfrm>
              <a:off x="2554212" y="3913299"/>
              <a:ext cx="562500" cy="591900"/>
            </a:xfrm>
            <a:prstGeom prst="can">
              <a:avLst>
                <a:gd name="adj" fmla="val 25000"/>
              </a:avLst>
            </a:prstGeom>
            <a:solidFill>
              <a:schemeClr val="lt2"/>
            </a:solid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7"/>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Oscar’s  4 BTC</a:t>
              </a:r>
              <a:endParaRPr sz="1100">
                <a:latin typeface="Proxima Nova"/>
                <a:ea typeface="Proxima Nova"/>
                <a:cs typeface="Proxima Nova"/>
                <a:sym typeface="Proxima Nova"/>
              </a:endParaRPr>
            </a:p>
          </p:txBody>
        </p:sp>
      </p:grpSp>
      <p:sp>
        <p:nvSpPr>
          <p:cNvPr id="743" name="Google Shape;743;p57"/>
          <p:cNvSpPr/>
          <p:nvPr/>
        </p:nvSpPr>
        <p:spPr>
          <a:xfrm>
            <a:off x="3530275" y="1877025"/>
            <a:ext cx="654600" cy="654600"/>
          </a:xfrm>
          <a:prstGeom prst="mathMultiply">
            <a:avLst>
              <a:gd name="adj1" fmla="val 23520"/>
            </a:avLst>
          </a:prstGeom>
          <a:solidFill>
            <a:srgbClr val="00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7"/>
          <p:cNvSpPr/>
          <p:nvPr/>
        </p:nvSpPr>
        <p:spPr>
          <a:xfrm>
            <a:off x="4242375" y="1928800"/>
            <a:ext cx="654600" cy="654600"/>
          </a:xfrm>
          <a:prstGeom prst="mathMultiply">
            <a:avLst>
              <a:gd name="adj1" fmla="val 23520"/>
            </a:avLst>
          </a:prstGeom>
          <a:solidFill>
            <a:srgbClr val="00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 name="Google Shape;745;p57"/>
          <p:cNvGrpSpPr/>
          <p:nvPr/>
        </p:nvGrpSpPr>
        <p:grpSpPr>
          <a:xfrm>
            <a:off x="4954438" y="1715838"/>
            <a:ext cx="716100" cy="810661"/>
            <a:chOff x="2535575" y="3694538"/>
            <a:chExt cx="716100" cy="810661"/>
          </a:xfrm>
        </p:grpSpPr>
        <p:sp>
          <p:nvSpPr>
            <p:cNvPr id="746" name="Google Shape;746;p57"/>
            <p:cNvSpPr/>
            <p:nvPr/>
          </p:nvSpPr>
          <p:spPr>
            <a:xfrm>
              <a:off x="2554212" y="3913299"/>
              <a:ext cx="562500" cy="591900"/>
            </a:xfrm>
            <a:prstGeom prst="can">
              <a:avLst>
                <a:gd name="adj" fmla="val 25000"/>
              </a:avLst>
            </a:prstGeom>
            <a:solidFill>
              <a:schemeClr val="lt2"/>
            </a:solidFill>
            <a:ln w="952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7"/>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Oscar’s   1 BTC</a:t>
              </a:r>
              <a:endParaRPr sz="1100">
                <a:latin typeface="Proxima Nova"/>
                <a:ea typeface="Proxima Nova"/>
                <a:cs typeface="Proxima Nova"/>
                <a:sym typeface="Proxima Nova"/>
              </a:endParaRPr>
            </a:p>
          </p:txBody>
        </p:sp>
        <p:pic>
          <p:nvPicPr>
            <p:cNvPr id="748" name="Google Shape;748;p57"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grpSp>
        <p:nvGrpSpPr>
          <p:cNvPr id="749" name="Google Shape;749;p57"/>
          <p:cNvGrpSpPr/>
          <p:nvPr/>
        </p:nvGrpSpPr>
        <p:grpSpPr>
          <a:xfrm>
            <a:off x="7376813" y="1715838"/>
            <a:ext cx="716100" cy="810661"/>
            <a:chOff x="2535575" y="3694538"/>
            <a:chExt cx="716100" cy="810661"/>
          </a:xfrm>
        </p:grpSpPr>
        <p:sp>
          <p:nvSpPr>
            <p:cNvPr id="750" name="Google Shape;750;p57"/>
            <p:cNvSpPr/>
            <p:nvPr/>
          </p:nvSpPr>
          <p:spPr>
            <a:xfrm>
              <a:off x="2554212" y="3913299"/>
              <a:ext cx="562500" cy="591900"/>
            </a:xfrm>
            <a:prstGeom prst="can">
              <a:avLst>
                <a:gd name="adj" fmla="val 25000"/>
              </a:avLst>
            </a:prstGeom>
            <a:solidFill>
              <a:schemeClr val="lt2"/>
            </a:solidFill>
            <a:ln w="952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7"/>
            <p:cNvSpPr txBox="1"/>
            <p:nvPr/>
          </p:nvSpPr>
          <p:spPr>
            <a:xfrm>
              <a:off x="2535575" y="3973875"/>
              <a:ext cx="716100" cy="42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Rustie’s  5 BTC</a:t>
              </a:r>
              <a:endParaRPr sz="1100">
                <a:latin typeface="Proxima Nova"/>
                <a:ea typeface="Proxima Nova"/>
                <a:cs typeface="Proxima Nova"/>
                <a:sym typeface="Proxima Nova"/>
              </a:endParaRPr>
            </a:p>
          </p:txBody>
        </p:sp>
        <p:pic>
          <p:nvPicPr>
            <p:cNvPr id="752" name="Google Shape;752;p57" descr="Image result for lock icon"/>
            <p:cNvPicPr preferRelativeResize="0"/>
            <p:nvPr/>
          </p:nvPicPr>
          <p:blipFill rotWithShape="1">
            <a:blip r:embed="rId4">
              <a:alphaModFix/>
            </a:blip>
            <a:srcRect l="36089" t="30951" r="36503" b="30874"/>
            <a:stretch/>
          </p:blipFill>
          <p:spPr>
            <a:xfrm>
              <a:off x="2730728" y="3694538"/>
              <a:ext cx="209600" cy="322805"/>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4"/>
                                        </p:tgtEl>
                                        <p:attrNameLst>
                                          <p:attrName>style.visibility</p:attrName>
                                        </p:attrNameLst>
                                      </p:cBhvr>
                                      <p:to>
                                        <p:strVal val="visible"/>
                                      </p:to>
                                    </p:set>
                                    <p:animEffect transition="in" filter="fade">
                                      <p:cBhvr>
                                        <p:cTn id="7" dur="1000"/>
                                        <p:tgtEl>
                                          <p:spTgt spid="744"/>
                                        </p:tgtEl>
                                      </p:cBhvr>
                                    </p:animEffect>
                                  </p:childTnLst>
                                </p:cTn>
                              </p:par>
                              <p:par>
                                <p:cTn id="8" presetID="10" presetClass="entr" presetSubtype="0" fill="hold" nodeType="withEffect">
                                  <p:stCondLst>
                                    <p:cond delay="0"/>
                                  </p:stCondLst>
                                  <p:childTnLst>
                                    <p:set>
                                      <p:cBhvr>
                                        <p:cTn id="9" dur="1" fill="hold">
                                          <p:stCondLst>
                                            <p:cond delay="0"/>
                                          </p:stCondLst>
                                        </p:cTn>
                                        <p:tgtEl>
                                          <p:spTgt spid="743"/>
                                        </p:tgtEl>
                                        <p:attrNameLst>
                                          <p:attrName>style.visibility</p:attrName>
                                        </p:attrNameLst>
                                      </p:cBhvr>
                                      <p:to>
                                        <p:strVal val="visible"/>
                                      </p:to>
                                    </p:set>
                                    <p:animEffect transition="in" filter="fade">
                                      <p:cBhvr>
                                        <p:cTn id="10" dur="1000"/>
                                        <p:tgtEl>
                                          <p:spTgt spid="74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45"/>
                                        </p:tgtEl>
                                        <p:attrNameLst>
                                          <p:attrName>style.visibility</p:attrName>
                                        </p:attrNameLst>
                                      </p:cBhvr>
                                      <p:to>
                                        <p:strVal val="visible"/>
                                      </p:to>
                                    </p:set>
                                    <p:animEffect transition="in" filter="fade">
                                      <p:cBhvr>
                                        <p:cTn id="15" dur="1000"/>
                                        <p:tgtEl>
                                          <p:spTgt spid="745"/>
                                        </p:tgtEl>
                                      </p:cBhvr>
                                    </p:animEffect>
                                  </p:childTnLst>
                                </p:cTn>
                              </p:par>
                              <p:par>
                                <p:cTn id="16" presetID="10" presetClass="entr" presetSubtype="0" fill="hold" nodeType="withEffect">
                                  <p:stCondLst>
                                    <p:cond delay="0"/>
                                  </p:stCondLst>
                                  <p:childTnLst>
                                    <p:set>
                                      <p:cBhvr>
                                        <p:cTn id="17" dur="1" fill="hold">
                                          <p:stCondLst>
                                            <p:cond delay="0"/>
                                          </p:stCondLst>
                                        </p:cTn>
                                        <p:tgtEl>
                                          <p:spTgt spid="749"/>
                                        </p:tgtEl>
                                        <p:attrNameLst>
                                          <p:attrName>style.visibility</p:attrName>
                                        </p:attrNameLst>
                                      </p:cBhvr>
                                      <p:to>
                                        <p:strVal val="visible"/>
                                      </p:to>
                                    </p:set>
                                    <p:animEffect transition="in" filter="fade">
                                      <p:cBhvr>
                                        <p:cTn id="18" dur="1000"/>
                                        <p:tgtEl>
                                          <p:spTgt spid="7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grpSp>
        <p:nvGrpSpPr>
          <p:cNvPr id="757" name="Google Shape;757;p58"/>
          <p:cNvGrpSpPr/>
          <p:nvPr/>
        </p:nvGrpSpPr>
        <p:grpSpPr>
          <a:xfrm>
            <a:off x="2073574" y="1540926"/>
            <a:ext cx="4650188" cy="2061848"/>
            <a:chOff x="9035140" y="4117650"/>
            <a:chExt cx="5441362" cy="2413212"/>
          </a:xfrm>
        </p:grpSpPr>
        <p:sp>
          <p:nvSpPr>
            <p:cNvPr id="758" name="Google Shape;758;p58"/>
            <p:cNvSpPr txBox="1"/>
            <p:nvPr/>
          </p:nvSpPr>
          <p:spPr>
            <a:xfrm>
              <a:off x="10339160" y="4911912"/>
              <a:ext cx="3744000" cy="817200"/>
            </a:xfrm>
            <a:prstGeom prst="rect">
              <a:avLst/>
            </a:prstGeom>
            <a:no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chemeClr val="dk2"/>
                </a:buClr>
                <a:buFont typeface="Montserrat"/>
                <a:buNone/>
              </a:pPr>
              <a:r>
                <a:rPr lang="en" sz="2400" b="1">
                  <a:solidFill>
                    <a:schemeClr val="dk2"/>
                  </a:solidFill>
                  <a:latin typeface="Montserrat"/>
                  <a:ea typeface="Montserrat"/>
                  <a:cs typeface="Montserrat"/>
                  <a:sym typeface="Montserrat"/>
                </a:rPr>
                <a:t>CONSENSUS (PROOF-OF-WORK)</a:t>
              </a:r>
              <a:endParaRPr sz="200"/>
            </a:p>
          </p:txBody>
        </p:sp>
        <p:sp>
          <p:nvSpPr>
            <p:cNvPr id="759" name="Google Shape;759;p58"/>
            <p:cNvSpPr txBox="1"/>
            <p:nvPr/>
          </p:nvSpPr>
          <p:spPr>
            <a:xfrm>
              <a:off x="9035140" y="4117650"/>
              <a:ext cx="1215600" cy="2067000"/>
            </a:xfrm>
            <a:prstGeom prst="rect">
              <a:avLst/>
            </a:prstGeom>
            <a:noFill/>
            <a:ln>
              <a:noFill/>
            </a:ln>
          </p:spPr>
          <p:txBody>
            <a:bodyPr spcFirstLastPara="1" wrap="square" lIns="34300" tIns="17150" rIns="34300" bIns="17150" anchor="t" anchorCtr="0">
              <a:noAutofit/>
            </a:bodyPr>
            <a:lstStyle/>
            <a:p>
              <a:pPr marL="0" marR="0" lvl="0" indent="0" algn="r" rtl="0">
                <a:lnSpc>
                  <a:spcPct val="100000"/>
                </a:lnSpc>
                <a:spcBef>
                  <a:spcPts val="0"/>
                </a:spcBef>
                <a:spcAft>
                  <a:spcPts val="0"/>
                </a:spcAft>
                <a:buClr>
                  <a:srgbClr val="D8D8D8"/>
                </a:buClr>
                <a:buFont typeface="Montserrat"/>
                <a:buNone/>
              </a:pPr>
              <a:r>
                <a:rPr lang="en" sz="11300" b="1">
                  <a:solidFill>
                    <a:srgbClr val="D8D8D8"/>
                  </a:solidFill>
                  <a:latin typeface="Montserrat"/>
                  <a:ea typeface="Montserrat"/>
                  <a:cs typeface="Montserrat"/>
                  <a:sym typeface="Montserrat"/>
                </a:rPr>
                <a:t>5</a:t>
              </a:r>
              <a:endParaRPr sz="500"/>
            </a:p>
          </p:txBody>
        </p:sp>
        <p:cxnSp>
          <p:nvCxnSpPr>
            <p:cNvPr id="760" name="Google Shape;760;p58"/>
            <p:cNvCxnSpPr/>
            <p:nvPr/>
          </p:nvCxnSpPr>
          <p:spPr>
            <a:xfrm rot="10800000">
              <a:off x="9923400" y="4117650"/>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761" name="Google Shape;761;p58"/>
            <p:cNvCxnSpPr/>
            <p:nvPr/>
          </p:nvCxnSpPr>
          <p:spPr>
            <a:xfrm>
              <a:off x="9923385" y="6197862"/>
              <a:ext cx="0" cy="333000"/>
            </a:xfrm>
            <a:prstGeom prst="straightConnector1">
              <a:avLst/>
            </a:prstGeom>
            <a:noFill/>
            <a:ln w="28575" cap="flat" cmpd="sng">
              <a:solidFill>
                <a:schemeClr val="accent1"/>
              </a:solidFill>
              <a:prstDash val="solid"/>
              <a:miter lim="8000"/>
              <a:headEnd type="none" w="sm" len="sm"/>
              <a:tailEnd type="none" w="sm" len="sm"/>
            </a:ln>
          </p:spPr>
        </p:cxnSp>
        <p:cxnSp>
          <p:nvCxnSpPr>
            <p:cNvPr id="762" name="Google Shape;762;p58"/>
            <p:cNvCxnSpPr/>
            <p:nvPr/>
          </p:nvCxnSpPr>
          <p:spPr>
            <a:xfrm rot="10800000">
              <a:off x="9923400" y="6523464"/>
              <a:ext cx="4553100" cy="0"/>
            </a:xfrm>
            <a:prstGeom prst="straightConnector1">
              <a:avLst/>
            </a:prstGeom>
            <a:noFill/>
            <a:ln w="28575" cap="flat" cmpd="sng">
              <a:solidFill>
                <a:schemeClr val="accent1"/>
              </a:solidFill>
              <a:prstDash val="solid"/>
              <a:miter lim="8000"/>
              <a:headEnd type="none" w="sm" len="sm"/>
              <a:tailEnd type="none" w="sm" len="sm"/>
            </a:ln>
          </p:spPr>
        </p:cxnSp>
        <p:cxnSp>
          <p:nvCxnSpPr>
            <p:cNvPr id="763" name="Google Shape;763;p58"/>
            <p:cNvCxnSpPr/>
            <p:nvPr/>
          </p:nvCxnSpPr>
          <p:spPr>
            <a:xfrm>
              <a:off x="14476502" y="4117650"/>
              <a:ext cx="0" cy="2405700"/>
            </a:xfrm>
            <a:prstGeom prst="straightConnector1">
              <a:avLst/>
            </a:prstGeom>
            <a:noFill/>
            <a:ln w="28575" cap="flat" cmpd="sng">
              <a:solidFill>
                <a:schemeClr val="accent1"/>
              </a:solidFill>
              <a:prstDash val="solid"/>
              <a:miter lim="8000"/>
              <a:headEnd type="none" w="sm" len="sm"/>
              <a:tailEnd type="none" w="sm" len="sm"/>
            </a:ln>
          </p:spPr>
        </p:cxnSp>
        <p:cxnSp>
          <p:nvCxnSpPr>
            <p:cNvPr id="764" name="Google Shape;764;p58"/>
            <p:cNvCxnSpPr/>
            <p:nvPr/>
          </p:nvCxnSpPr>
          <p:spPr>
            <a:xfrm>
              <a:off x="9923385" y="4117650"/>
              <a:ext cx="0" cy="333000"/>
            </a:xfrm>
            <a:prstGeom prst="straightConnector1">
              <a:avLst/>
            </a:prstGeom>
            <a:noFill/>
            <a:ln w="28575" cap="flat" cmpd="sng">
              <a:solidFill>
                <a:schemeClr val="accent1"/>
              </a:solidFill>
              <a:prstDash val="solid"/>
              <a:miter lim="8000"/>
              <a:headEnd type="none" w="sm" len="sm"/>
              <a:tailEnd type="none" w="sm" len="sm"/>
            </a:ln>
          </p:spPr>
        </p:cxnSp>
      </p:grpSp>
      <p:sp>
        <p:nvSpPr>
          <p:cNvPr id="765" name="Google Shape;765;p58"/>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769"/>
        <p:cNvGrpSpPr/>
        <p:nvPr/>
      </p:nvGrpSpPr>
      <p:grpSpPr>
        <a:xfrm>
          <a:off x="0" y="0"/>
          <a:ext cx="0" cy="0"/>
          <a:chOff x="0" y="0"/>
          <a:chExt cx="0" cy="0"/>
        </a:xfrm>
      </p:grpSpPr>
      <p:sp>
        <p:nvSpPr>
          <p:cNvPr id="770" name="Google Shape;770;p59"/>
          <p:cNvSpPr txBox="1">
            <a:spLocks noGrp="1"/>
          </p:cNvSpPr>
          <p:nvPr>
            <p:ph type="body" idx="1"/>
          </p:nvPr>
        </p:nvSpPr>
        <p:spPr>
          <a:xfrm>
            <a:off x="5870982" y="1200366"/>
            <a:ext cx="3126000" cy="3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latin typeface="Proxima Nova"/>
                <a:ea typeface="Proxima Nova"/>
                <a:cs typeface="Proxima Nova"/>
                <a:sym typeface="Proxima Nova"/>
              </a:rPr>
              <a:t>Hepimiz işlemlerimizi, kimsenin çifte harcama yapmamasını sağlayan </a:t>
            </a:r>
            <a:r>
              <a:rPr lang="en" sz="1700">
                <a:highlight>
                  <a:srgbClr val="FFFF00"/>
                </a:highlight>
                <a:latin typeface="Proxima Nova"/>
                <a:ea typeface="Proxima Nova"/>
                <a:cs typeface="Proxima Nova"/>
                <a:sym typeface="Proxima Nova"/>
              </a:rPr>
              <a:t>merkezi bir otoriteye</a:t>
            </a:r>
            <a:r>
              <a:rPr lang="en" sz="1700">
                <a:latin typeface="Proxima Nova"/>
                <a:ea typeface="Proxima Nova"/>
                <a:cs typeface="Proxima Nova"/>
                <a:sym typeface="Proxima Nova"/>
              </a:rPr>
              <a:t> göndeririz.</a:t>
            </a:r>
            <a:endParaRPr sz="1700">
              <a:latin typeface="Proxima Nova"/>
              <a:ea typeface="Proxima Nova"/>
              <a:cs typeface="Proxima Nova"/>
              <a:sym typeface="Proxima Nova"/>
            </a:endParaRPr>
          </a:p>
        </p:txBody>
      </p:sp>
      <p:sp>
        <p:nvSpPr>
          <p:cNvPr id="771" name="Google Shape;771;p59"/>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
        <p:nvSpPr>
          <p:cNvPr id="772" name="Google Shape;772;p59"/>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773" name="Google Shape;773;p59"/>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TRADITIONAL MODEL</a:t>
            </a:r>
            <a:endParaRPr sz="1700" b="1">
              <a:solidFill>
                <a:srgbClr val="BFBFBF"/>
              </a:solidFill>
              <a:latin typeface="Proxima Nova"/>
              <a:ea typeface="Proxima Nova"/>
              <a:cs typeface="Proxima Nova"/>
              <a:sym typeface="Proxima Nova"/>
            </a:endParaRPr>
          </a:p>
        </p:txBody>
      </p:sp>
      <p:sp>
        <p:nvSpPr>
          <p:cNvPr id="774" name="Google Shape;774;p59"/>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775" name="Google Shape;775;p59"/>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776" name="Google Shape;776;p59"/>
          <p:cNvSpPr/>
          <p:nvPr/>
        </p:nvSpPr>
        <p:spPr>
          <a:xfrm>
            <a:off x="755325" y="2250014"/>
            <a:ext cx="869700" cy="8694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t>Nick</a:t>
            </a:r>
            <a:endParaRPr sz="1300"/>
          </a:p>
        </p:txBody>
      </p:sp>
      <p:sp>
        <p:nvSpPr>
          <p:cNvPr id="777" name="Google Shape;777;p59"/>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778" name="Google Shape;778;p59"/>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779" name="Google Shape;779;p59"/>
          <p:cNvSpPr/>
          <p:nvPr/>
        </p:nvSpPr>
        <p:spPr>
          <a:xfrm>
            <a:off x="4616318" y="3119419"/>
            <a:ext cx="869700" cy="8694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Gloria</a:t>
            </a:r>
            <a:endParaRPr sz="500"/>
          </a:p>
        </p:txBody>
      </p:sp>
      <p:sp>
        <p:nvSpPr>
          <p:cNvPr id="780" name="Google Shape;780;p59"/>
          <p:cNvSpPr/>
          <p:nvPr/>
        </p:nvSpPr>
        <p:spPr>
          <a:xfrm>
            <a:off x="2624250" y="2303850"/>
            <a:ext cx="1165500" cy="116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59"/>
          <p:cNvCxnSpPr>
            <a:stCxn id="775" idx="5"/>
            <a:endCxn id="780" idx="0"/>
          </p:cNvCxnSpPr>
          <p:nvPr/>
        </p:nvCxnSpPr>
        <p:spPr>
          <a:xfrm>
            <a:off x="2784217" y="1841186"/>
            <a:ext cx="422700" cy="462600"/>
          </a:xfrm>
          <a:prstGeom prst="straightConnector1">
            <a:avLst/>
          </a:prstGeom>
          <a:noFill/>
          <a:ln w="9525" cap="flat" cmpd="sng">
            <a:solidFill>
              <a:schemeClr val="dk2"/>
            </a:solidFill>
            <a:prstDash val="solid"/>
            <a:round/>
            <a:headEnd type="none" w="med" len="med"/>
            <a:tailEnd type="triangle" w="med" len="med"/>
          </a:ln>
        </p:spPr>
      </p:cxnSp>
      <p:cxnSp>
        <p:nvCxnSpPr>
          <p:cNvPr id="782" name="Google Shape;782;p59"/>
          <p:cNvCxnSpPr>
            <a:stCxn id="777" idx="3"/>
            <a:endCxn id="780" idx="7"/>
          </p:cNvCxnSpPr>
          <p:nvPr/>
        </p:nvCxnSpPr>
        <p:spPr>
          <a:xfrm flipH="1">
            <a:off x="3619153" y="2174373"/>
            <a:ext cx="430800" cy="300300"/>
          </a:xfrm>
          <a:prstGeom prst="straightConnector1">
            <a:avLst/>
          </a:prstGeom>
          <a:noFill/>
          <a:ln w="9525" cap="flat" cmpd="sng">
            <a:solidFill>
              <a:schemeClr val="dk2"/>
            </a:solidFill>
            <a:prstDash val="solid"/>
            <a:round/>
            <a:headEnd type="none" w="med" len="med"/>
            <a:tailEnd type="triangle" w="med" len="med"/>
          </a:ln>
        </p:spPr>
      </p:cxnSp>
      <p:cxnSp>
        <p:nvCxnSpPr>
          <p:cNvPr id="783" name="Google Shape;783;p59"/>
          <p:cNvCxnSpPr>
            <a:stCxn id="779" idx="2"/>
            <a:endCxn id="780" idx="5"/>
          </p:cNvCxnSpPr>
          <p:nvPr/>
        </p:nvCxnSpPr>
        <p:spPr>
          <a:xfrm rot="10800000">
            <a:off x="3619118" y="3298519"/>
            <a:ext cx="997200" cy="255600"/>
          </a:xfrm>
          <a:prstGeom prst="straightConnector1">
            <a:avLst/>
          </a:prstGeom>
          <a:noFill/>
          <a:ln w="9525" cap="flat" cmpd="sng">
            <a:solidFill>
              <a:schemeClr val="dk2"/>
            </a:solidFill>
            <a:prstDash val="solid"/>
            <a:round/>
            <a:headEnd type="none" w="med" len="med"/>
            <a:tailEnd type="triangle" w="med" len="med"/>
          </a:ln>
        </p:spPr>
      </p:cxnSp>
      <p:cxnSp>
        <p:nvCxnSpPr>
          <p:cNvPr id="784" name="Google Shape;784;p59"/>
          <p:cNvCxnSpPr>
            <a:stCxn id="778" idx="7"/>
            <a:endCxn id="780" idx="4"/>
          </p:cNvCxnSpPr>
          <p:nvPr/>
        </p:nvCxnSpPr>
        <p:spPr>
          <a:xfrm rot="10800000" flipH="1">
            <a:off x="2784217" y="3469414"/>
            <a:ext cx="422700" cy="462600"/>
          </a:xfrm>
          <a:prstGeom prst="straightConnector1">
            <a:avLst/>
          </a:prstGeom>
          <a:noFill/>
          <a:ln w="9525" cap="flat" cmpd="sng">
            <a:solidFill>
              <a:schemeClr val="dk2"/>
            </a:solidFill>
            <a:prstDash val="solid"/>
            <a:round/>
            <a:headEnd type="none" w="med" len="med"/>
            <a:tailEnd type="triangle" w="med" len="med"/>
          </a:ln>
        </p:spPr>
      </p:cxnSp>
      <p:cxnSp>
        <p:nvCxnSpPr>
          <p:cNvPr id="785" name="Google Shape;785;p59"/>
          <p:cNvCxnSpPr>
            <a:stCxn id="776" idx="6"/>
            <a:endCxn id="780" idx="2"/>
          </p:cNvCxnSpPr>
          <p:nvPr/>
        </p:nvCxnSpPr>
        <p:spPr>
          <a:xfrm>
            <a:off x="1625025" y="2684714"/>
            <a:ext cx="999300" cy="201900"/>
          </a:xfrm>
          <a:prstGeom prst="straightConnector1">
            <a:avLst/>
          </a:prstGeom>
          <a:noFill/>
          <a:ln w="9525" cap="flat" cmpd="sng">
            <a:solidFill>
              <a:schemeClr val="dk2"/>
            </a:solidFill>
            <a:prstDash val="solid"/>
            <a:round/>
            <a:headEnd type="none" w="med" len="med"/>
            <a:tailEnd type="triangle" w="med" len="med"/>
          </a:ln>
        </p:spPr>
      </p:cxnSp>
      <p:pic>
        <p:nvPicPr>
          <p:cNvPr id="786" name="Google Shape;786;p59"/>
          <p:cNvPicPr preferRelativeResize="0"/>
          <p:nvPr/>
        </p:nvPicPr>
        <p:blipFill>
          <a:blip r:embed="rId3">
            <a:alphaModFix/>
          </a:blip>
          <a:stretch>
            <a:fillRect/>
          </a:stretch>
        </p:blipFill>
        <p:spPr>
          <a:xfrm>
            <a:off x="2772151" y="2556240"/>
            <a:ext cx="869700" cy="660707"/>
          </a:xfrm>
          <a:prstGeom prst="rect">
            <a:avLst/>
          </a:prstGeom>
          <a:noFill/>
          <a:ln>
            <a:noFill/>
          </a:ln>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60"/>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792" name="Google Shape;792;p60"/>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793" name="Google Shape;793;p60"/>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STAYING ON THE SAME PAGE</a:t>
            </a:r>
            <a:endParaRPr sz="1700" b="1">
              <a:solidFill>
                <a:srgbClr val="BFBFBF"/>
              </a:solidFill>
              <a:latin typeface="Proxima Nova"/>
              <a:ea typeface="Proxima Nova"/>
              <a:cs typeface="Proxima Nova"/>
              <a:sym typeface="Proxima Nova"/>
            </a:endParaRPr>
          </a:p>
        </p:txBody>
      </p:sp>
      <p:sp>
        <p:nvSpPr>
          <p:cNvPr id="794" name="Google Shape;794;p60"/>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795" name="Google Shape;795;p60"/>
          <p:cNvSpPr/>
          <p:nvPr/>
        </p:nvSpPr>
        <p:spPr>
          <a:xfrm>
            <a:off x="755325" y="2250014"/>
            <a:ext cx="869700" cy="8694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t>Nick</a:t>
            </a:r>
            <a:endParaRPr sz="1300"/>
          </a:p>
        </p:txBody>
      </p:sp>
      <p:sp>
        <p:nvSpPr>
          <p:cNvPr id="796" name="Google Shape;796;p60"/>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797" name="Google Shape;797;p60"/>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798" name="Google Shape;798;p60"/>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799" name="Google Shape;799;p60"/>
          <p:cNvSpPr/>
          <p:nvPr/>
        </p:nvSpPr>
        <p:spPr>
          <a:xfrm>
            <a:off x="4616318" y="3119419"/>
            <a:ext cx="869700" cy="8694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Gloria</a:t>
            </a:r>
            <a:endParaRPr sz="500"/>
          </a:p>
        </p:txBody>
      </p:sp>
      <p:sp>
        <p:nvSpPr>
          <p:cNvPr id="800" name="Google Shape;800;p60"/>
          <p:cNvSpPr txBox="1">
            <a:spLocks noGrp="1"/>
          </p:cNvSpPr>
          <p:nvPr>
            <p:ph type="body" idx="1"/>
          </p:nvPr>
        </p:nvSpPr>
        <p:spPr>
          <a:xfrm>
            <a:off x="6052401" y="1200325"/>
            <a:ext cx="2795100" cy="3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latin typeface="Proxima Nova"/>
                <a:ea typeface="Proxima Nova"/>
                <a:cs typeface="Proxima Nova"/>
                <a:sym typeface="Proxima Nova"/>
              </a:rPr>
              <a:t>Herkes, “tartışma” olmadan geçerli işlemleri kabul eder.</a:t>
            </a:r>
            <a:endParaRPr sz="1700">
              <a:latin typeface="Proxima Nova"/>
              <a:ea typeface="Proxima Nova"/>
              <a:cs typeface="Proxima Nova"/>
              <a:sym typeface="Proxima Nova"/>
            </a:endParaRPr>
          </a:p>
          <a:p>
            <a:pPr marL="342900" lvl="0" indent="0" algn="l" rtl="0">
              <a:spcBef>
                <a:spcPts val="0"/>
              </a:spcBef>
              <a:spcAft>
                <a:spcPts val="0"/>
              </a:spcAft>
              <a:buNone/>
            </a:pPr>
            <a:endParaRPr sz="1700">
              <a:latin typeface="Proxima Nova"/>
              <a:ea typeface="Proxima Nova"/>
              <a:cs typeface="Proxima Nova"/>
              <a:sym typeface="Proxima Nova"/>
            </a:endParaRPr>
          </a:p>
          <a:p>
            <a:pPr marL="0" lvl="0" indent="0" algn="l" rtl="0">
              <a:spcBef>
                <a:spcPts val="0"/>
              </a:spcBef>
              <a:spcAft>
                <a:spcPts val="0"/>
              </a:spcAft>
              <a:buNone/>
            </a:pPr>
            <a:endParaRPr sz="1700">
              <a:latin typeface="Proxima Nova"/>
              <a:ea typeface="Proxima Nova"/>
              <a:cs typeface="Proxima Nova"/>
              <a:sym typeface="Proxima Nova"/>
            </a:endParaRPr>
          </a:p>
        </p:txBody>
      </p:sp>
      <p:cxnSp>
        <p:nvCxnSpPr>
          <p:cNvPr id="801" name="Google Shape;801;p60"/>
          <p:cNvCxnSpPr>
            <a:stCxn id="797" idx="3"/>
            <a:endCxn id="798" idx="0"/>
          </p:cNvCxnSpPr>
          <p:nvPr/>
        </p:nvCxnSpPr>
        <p:spPr>
          <a:xfrm flipH="1">
            <a:off x="2476753" y="2174373"/>
            <a:ext cx="1573200" cy="1630200"/>
          </a:xfrm>
          <a:prstGeom prst="straightConnector1">
            <a:avLst/>
          </a:prstGeom>
          <a:noFill/>
          <a:ln w="28575" cap="flat" cmpd="sng">
            <a:solidFill>
              <a:srgbClr val="6D9EEB"/>
            </a:solidFill>
            <a:prstDash val="solid"/>
            <a:round/>
            <a:headEnd type="none" w="med" len="med"/>
            <a:tailEnd type="triangle" w="med" len="med"/>
          </a:ln>
        </p:spPr>
      </p:cxnSp>
      <p:cxnSp>
        <p:nvCxnSpPr>
          <p:cNvPr id="802" name="Google Shape;802;p60"/>
          <p:cNvCxnSpPr>
            <a:stCxn id="797" idx="3"/>
            <a:endCxn id="796" idx="4"/>
          </p:cNvCxnSpPr>
          <p:nvPr/>
        </p:nvCxnSpPr>
        <p:spPr>
          <a:xfrm rot="10800000">
            <a:off x="2476753" y="1968573"/>
            <a:ext cx="1573200" cy="205800"/>
          </a:xfrm>
          <a:prstGeom prst="straightConnector1">
            <a:avLst/>
          </a:prstGeom>
          <a:noFill/>
          <a:ln w="28575" cap="flat" cmpd="sng">
            <a:solidFill>
              <a:srgbClr val="6D9EEB"/>
            </a:solidFill>
            <a:prstDash val="solid"/>
            <a:round/>
            <a:headEnd type="none" w="med" len="med"/>
            <a:tailEnd type="triangle" w="med" len="med"/>
          </a:ln>
        </p:spPr>
      </p:cxnSp>
      <p:cxnSp>
        <p:nvCxnSpPr>
          <p:cNvPr id="803" name="Google Shape;803;p60"/>
          <p:cNvCxnSpPr>
            <a:stCxn id="797" idx="3"/>
            <a:endCxn id="795" idx="6"/>
          </p:cNvCxnSpPr>
          <p:nvPr/>
        </p:nvCxnSpPr>
        <p:spPr>
          <a:xfrm flipH="1">
            <a:off x="1625053" y="2174373"/>
            <a:ext cx="2424900" cy="510300"/>
          </a:xfrm>
          <a:prstGeom prst="straightConnector1">
            <a:avLst/>
          </a:prstGeom>
          <a:noFill/>
          <a:ln w="28575" cap="flat" cmpd="sng">
            <a:solidFill>
              <a:srgbClr val="6D9EEB"/>
            </a:solidFill>
            <a:prstDash val="solid"/>
            <a:round/>
            <a:headEnd type="none" w="med" len="med"/>
            <a:tailEnd type="triangle" w="med" len="med"/>
          </a:ln>
        </p:spPr>
      </p:cxnSp>
      <p:cxnSp>
        <p:nvCxnSpPr>
          <p:cNvPr id="804" name="Google Shape;804;p60"/>
          <p:cNvCxnSpPr>
            <a:stCxn id="797" idx="3"/>
            <a:endCxn id="799" idx="1"/>
          </p:cNvCxnSpPr>
          <p:nvPr/>
        </p:nvCxnSpPr>
        <p:spPr>
          <a:xfrm>
            <a:off x="4049953" y="2174373"/>
            <a:ext cx="693600" cy="1072500"/>
          </a:xfrm>
          <a:prstGeom prst="straightConnector1">
            <a:avLst/>
          </a:prstGeom>
          <a:noFill/>
          <a:ln w="28575" cap="flat" cmpd="sng">
            <a:solidFill>
              <a:srgbClr val="6D9EEB"/>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7"/>
        <p:cNvGrpSpPr/>
        <p:nvPr/>
      </p:nvGrpSpPr>
      <p:grpSpPr>
        <a:xfrm>
          <a:off x="0" y="0"/>
          <a:ext cx="0" cy="0"/>
          <a:chOff x="0" y="0"/>
          <a:chExt cx="0" cy="0"/>
        </a:xfrm>
      </p:grpSpPr>
      <p:sp>
        <p:nvSpPr>
          <p:cNvPr id="148" name="Google Shape;148;p25"/>
          <p:cNvSpPr txBox="1"/>
          <p:nvPr/>
        </p:nvSpPr>
        <p:spPr>
          <a:xfrm>
            <a:off x="168800" y="2499450"/>
            <a:ext cx="2427000" cy="156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Güvenilir değil!</a:t>
            </a:r>
            <a:endParaRPr sz="3200">
              <a:latin typeface="Comic Sans MS"/>
              <a:ea typeface="Comic Sans MS"/>
              <a:cs typeface="Comic Sans MS"/>
              <a:sym typeface="Comic Sans MS"/>
            </a:endParaRPr>
          </a:p>
          <a:p>
            <a:pPr marL="0" lvl="0" indent="0" algn="l" rtl="0">
              <a:spcBef>
                <a:spcPts val="0"/>
              </a:spcBef>
              <a:spcAft>
                <a:spcPts val="0"/>
              </a:spcAft>
              <a:buClr>
                <a:schemeClr val="dk2"/>
              </a:buClr>
              <a:buSzPts val="1100"/>
              <a:buFont typeface="Arial"/>
              <a:buNone/>
            </a:pPr>
            <a:r>
              <a:rPr lang="en" sz="3200">
                <a:solidFill>
                  <a:schemeClr val="dk2"/>
                </a:solidFill>
                <a:latin typeface="Comic Sans MS"/>
                <a:ea typeface="Comic Sans MS"/>
                <a:cs typeface="Comic Sans MS"/>
                <a:sym typeface="Comic Sans MS"/>
              </a:rPr>
              <a:t>(Trustless)</a:t>
            </a:r>
            <a:endParaRPr sz="3200">
              <a:latin typeface="Comic Sans MS"/>
              <a:ea typeface="Comic Sans MS"/>
              <a:cs typeface="Comic Sans MS"/>
              <a:sym typeface="Comic Sans MS"/>
            </a:endParaRPr>
          </a:p>
        </p:txBody>
      </p:sp>
      <p:sp>
        <p:nvSpPr>
          <p:cNvPr id="149" name="Google Shape;149;p25"/>
          <p:cNvSpPr txBox="1"/>
          <p:nvPr/>
        </p:nvSpPr>
        <p:spPr>
          <a:xfrm>
            <a:off x="5897875" y="659025"/>
            <a:ext cx="3246300" cy="11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Merkeziyetsiz</a:t>
            </a:r>
            <a:endParaRPr sz="3200">
              <a:latin typeface="Comic Sans MS"/>
              <a:ea typeface="Comic Sans MS"/>
              <a:cs typeface="Comic Sans MS"/>
              <a:sym typeface="Comic Sans MS"/>
            </a:endParaRPr>
          </a:p>
          <a:p>
            <a:pPr marL="0" lvl="0" indent="0" algn="l" rtl="0">
              <a:spcBef>
                <a:spcPts val="0"/>
              </a:spcBef>
              <a:spcAft>
                <a:spcPts val="0"/>
              </a:spcAft>
              <a:buNone/>
            </a:pPr>
            <a:r>
              <a:rPr lang="en" sz="3200">
                <a:latin typeface="Comic Sans MS"/>
                <a:ea typeface="Comic Sans MS"/>
                <a:cs typeface="Comic Sans MS"/>
                <a:sym typeface="Comic Sans MS"/>
              </a:rPr>
              <a:t>(Decentralized)</a:t>
            </a:r>
            <a:endParaRPr sz="3200">
              <a:latin typeface="Comic Sans MS"/>
              <a:ea typeface="Comic Sans MS"/>
              <a:cs typeface="Comic Sans MS"/>
              <a:sym typeface="Comic Sans MS"/>
            </a:endParaRPr>
          </a:p>
        </p:txBody>
      </p:sp>
      <p:sp>
        <p:nvSpPr>
          <p:cNvPr id="150" name="Google Shape;150;p25"/>
          <p:cNvSpPr txBox="1"/>
          <p:nvPr/>
        </p:nvSpPr>
        <p:spPr>
          <a:xfrm>
            <a:off x="3032713" y="2499450"/>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Consensus</a:t>
            </a:r>
            <a:endParaRPr sz="3200">
              <a:latin typeface="Comic Sans MS"/>
              <a:ea typeface="Comic Sans MS"/>
              <a:cs typeface="Comic Sans MS"/>
              <a:sym typeface="Comic Sans MS"/>
            </a:endParaRPr>
          </a:p>
        </p:txBody>
      </p:sp>
      <p:sp>
        <p:nvSpPr>
          <p:cNvPr id="151" name="Google Shape;151;p25"/>
          <p:cNvSpPr txBox="1"/>
          <p:nvPr/>
        </p:nvSpPr>
        <p:spPr>
          <a:xfrm>
            <a:off x="1068575" y="596875"/>
            <a:ext cx="2785500" cy="1131300"/>
          </a:xfrm>
          <a:prstGeom prst="rect">
            <a:avLst/>
          </a:prstGeom>
          <a:noFill/>
          <a:ln>
            <a:noFill/>
          </a:ln>
        </p:spPr>
        <p:txBody>
          <a:bodyPr spcFirstLastPara="1" wrap="square" lIns="91425" tIns="91425" rIns="91425" bIns="91425" anchor="t" anchorCtr="0">
            <a:noAutofit/>
          </a:bodyPr>
          <a:lstStyle/>
          <a:p>
            <a:pPr marL="0" lvl="0" indent="457200" algn="l" rtl="0">
              <a:spcBef>
                <a:spcPts val="0"/>
              </a:spcBef>
              <a:spcAft>
                <a:spcPts val="0"/>
              </a:spcAft>
              <a:buNone/>
            </a:pPr>
            <a:r>
              <a:rPr lang="en" sz="3200">
                <a:latin typeface="Comic Sans MS"/>
                <a:ea typeface="Comic Sans MS"/>
                <a:cs typeface="Comic Sans MS"/>
                <a:sym typeface="Comic Sans MS"/>
              </a:rPr>
              <a:t>Anonim (Anonymous)</a:t>
            </a:r>
            <a:endParaRPr sz="3200">
              <a:latin typeface="Comic Sans MS"/>
              <a:ea typeface="Comic Sans MS"/>
              <a:cs typeface="Comic Sans MS"/>
              <a:sym typeface="Comic Sans MS"/>
            </a:endParaRPr>
          </a:p>
        </p:txBody>
      </p:sp>
      <p:sp>
        <p:nvSpPr>
          <p:cNvPr id="152" name="Google Shape;152;p25"/>
          <p:cNvSpPr txBox="1"/>
          <p:nvPr/>
        </p:nvSpPr>
        <p:spPr>
          <a:xfrm>
            <a:off x="4327890" y="4060059"/>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Global</a:t>
            </a:r>
            <a:endParaRPr sz="3200">
              <a:latin typeface="Comic Sans MS"/>
              <a:ea typeface="Comic Sans MS"/>
              <a:cs typeface="Comic Sans MS"/>
              <a:sym typeface="Comic Sans MS"/>
            </a:endParaRPr>
          </a:p>
        </p:txBody>
      </p:sp>
      <p:sp>
        <p:nvSpPr>
          <p:cNvPr id="153" name="Google Shape;153;p25"/>
          <p:cNvSpPr txBox="1"/>
          <p:nvPr/>
        </p:nvSpPr>
        <p:spPr>
          <a:xfrm>
            <a:off x="5623925" y="2037300"/>
            <a:ext cx="3246300" cy="11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Değiştiremeyen</a:t>
            </a:r>
            <a:endParaRPr sz="3200">
              <a:latin typeface="Comic Sans MS"/>
              <a:ea typeface="Comic Sans MS"/>
              <a:cs typeface="Comic Sans MS"/>
              <a:sym typeface="Comic Sans MS"/>
            </a:endParaRPr>
          </a:p>
          <a:p>
            <a:pPr marL="0" lvl="0" indent="457200" algn="l" rtl="0">
              <a:spcBef>
                <a:spcPts val="0"/>
              </a:spcBef>
              <a:spcAft>
                <a:spcPts val="0"/>
              </a:spcAft>
              <a:buNone/>
            </a:pPr>
            <a:r>
              <a:rPr lang="en" sz="3200">
                <a:latin typeface="Comic Sans MS"/>
                <a:ea typeface="Comic Sans MS"/>
                <a:cs typeface="Comic Sans MS"/>
                <a:sym typeface="Comic Sans MS"/>
              </a:rPr>
              <a:t>(Immutable)</a:t>
            </a:r>
            <a:endParaRPr sz="3200">
              <a:latin typeface="Comic Sans MS"/>
              <a:ea typeface="Comic Sans MS"/>
              <a:cs typeface="Comic Sans MS"/>
              <a:sym typeface="Comic Sans MS"/>
            </a:endParaRPr>
          </a:p>
        </p:txBody>
      </p:sp>
      <p:sp>
        <p:nvSpPr>
          <p:cNvPr id="154" name="Google Shape;154;p25"/>
          <p:cNvSpPr/>
          <p:nvPr/>
        </p:nvSpPr>
        <p:spPr>
          <a:xfrm>
            <a:off x="28" y="5024625"/>
            <a:ext cx="9144000" cy="118800"/>
          </a:xfrm>
          <a:prstGeom prst="rect">
            <a:avLst/>
          </a:prstGeom>
          <a:gradFill>
            <a:gsLst>
              <a:gs pos="0">
                <a:srgbClr val="FFE358"/>
              </a:gs>
              <a:gs pos="100000">
                <a:srgbClr val="CDAC08"/>
              </a:gs>
            </a:gsLst>
            <a:path path="circle">
              <a:fillToRect l="50000" t="50000" r="50000" b="50000"/>
            </a:path>
            <a:tileRect/>
          </a:gradFill>
          <a:ln>
            <a:noFill/>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61"/>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810" name="Google Shape;810;p61"/>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811" name="Google Shape;811;p61"/>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DOUBLE SPEND ATTACK</a:t>
            </a:r>
            <a:endParaRPr sz="1700" b="1">
              <a:solidFill>
                <a:srgbClr val="BFBFBF"/>
              </a:solidFill>
              <a:latin typeface="Proxima Nova"/>
              <a:ea typeface="Proxima Nova"/>
              <a:cs typeface="Proxima Nova"/>
              <a:sym typeface="Proxima Nova"/>
            </a:endParaRPr>
          </a:p>
        </p:txBody>
      </p:sp>
      <p:sp>
        <p:nvSpPr>
          <p:cNvPr id="812" name="Google Shape;812;p61"/>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813" name="Google Shape;813;p61"/>
          <p:cNvSpPr/>
          <p:nvPr/>
        </p:nvSpPr>
        <p:spPr>
          <a:xfrm>
            <a:off x="755325" y="2250014"/>
            <a:ext cx="869700" cy="8694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t>Nick</a:t>
            </a:r>
            <a:endParaRPr sz="1300"/>
          </a:p>
        </p:txBody>
      </p:sp>
      <p:sp>
        <p:nvSpPr>
          <p:cNvPr id="814" name="Google Shape;814;p61"/>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815" name="Google Shape;815;p61"/>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816" name="Google Shape;816;p61"/>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817" name="Google Shape;817;p61"/>
          <p:cNvSpPr/>
          <p:nvPr/>
        </p:nvSpPr>
        <p:spPr>
          <a:xfrm>
            <a:off x="4616318" y="3119419"/>
            <a:ext cx="869700" cy="8694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Gloria</a:t>
            </a:r>
            <a:endParaRPr sz="500"/>
          </a:p>
        </p:txBody>
      </p:sp>
      <p:sp>
        <p:nvSpPr>
          <p:cNvPr id="818" name="Google Shape;818;p61"/>
          <p:cNvSpPr txBox="1">
            <a:spLocks noGrp="1"/>
          </p:cNvSpPr>
          <p:nvPr>
            <p:ph type="body" idx="1"/>
          </p:nvPr>
        </p:nvSpPr>
        <p:spPr>
          <a:xfrm>
            <a:off x="6328048" y="1200366"/>
            <a:ext cx="2668800" cy="3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 sz="1700">
                <a:latin typeface="Proxima Nova"/>
                <a:ea typeface="Proxima Nova"/>
                <a:cs typeface="Proxima Nova"/>
                <a:sym typeface="Proxima Nova"/>
              </a:rPr>
              <a:t>Gillian bir işlemde Brian'a 10 BTC vaat ediyor ve başka bir işlemde Nadir'e 10 BTC vaat ediyor</a:t>
            </a:r>
            <a:endParaRPr sz="1700">
              <a:latin typeface="Proxima Nova"/>
              <a:ea typeface="Proxima Nova"/>
              <a:cs typeface="Proxima Nova"/>
              <a:sym typeface="Proxima Nova"/>
            </a:endParaRPr>
          </a:p>
          <a:p>
            <a:pPr marL="457200" lvl="0" indent="-336550" algn="l" rtl="0">
              <a:spcBef>
                <a:spcPts val="0"/>
              </a:spcBef>
              <a:spcAft>
                <a:spcPts val="0"/>
              </a:spcAft>
              <a:buSzPts val="1700"/>
              <a:buFont typeface="Proxima Nova"/>
              <a:buChar char="●"/>
            </a:pPr>
            <a:r>
              <a:rPr lang="en" sz="1700">
                <a:latin typeface="Proxima Nova"/>
                <a:ea typeface="Proxima Nova"/>
                <a:cs typeface="Proxima Nova"/>
                <a:sym typeface="Proxima Nova"/>
              </a:rPr>
              <a:t>Gillian çift harcama saldırısı (</a:t>
            </a:r>
            <a:r>
              <a:rPr lang="en" sz="1700">
                <a:highlight>
                  <a:srgbClr val="FF0000"/>
                </a:highlight>
                <a:latin typeface="Proxima Nova"/>
                <a:ea typeface="Proxima Nova"/>
                <a:cs typeface="Proxima Nova"/>
                <a:sym typeface="Proxima Nova"/>
              </a:rPr>
              <a:t>double spend attack</a:t>
            </a:r>
            <a:r>
              <a:rPr lang="en" sz="1700">
                <a:latin typeface="Proxima Nova"/>
                <a:ea typeface="Proxima Nova"/>
                <a:cs typeface="Proxima Nova"/>
                <a:sym typeface="Proxima Nova"/>
              </a:rPr>
              <a:t>) yapıyor</a:t>
            </a:r>
            <a:endParaRPr sz="1700">
              <a:latin typeface="Proxima Nova"/>
              <a:ea typeface="Proxima Nova"/>
              <a:cs typeface="Proxima Nova"/>
              <a:sym typeface="Proxima Nova"/>
            </a:endParaRPr>
          </a:p>
          <a:p>
            <a:pPr marL="0" lvl="0" indent="0" algn="l" rtl="0">
              <a:spcBef>
                <a:spcPts val="0"/>
              </a:spcBef>
              <a:spcAft>
                <a:spcPts val="0"/>
              </a:spcAft>
              <a:buNone/>
            </a:pPr>
            <a:endParaRPr sz="1700">
              <a:latin typeface="Proxima Nova"/>
              <a:ea typeface="Proxima Nova"/>
              <a:cs typeface="Proxima Nova"/>
              <a:sym typeface="Proxima Nova"/>
            </a:endParaRPr>
          </a:p>
        </p:txBody>
      </p:sp>
      <p:cxnSp>
        <p:nvCxnSpPr>
          <p:cNvPr id="819" name="Google Shape;819;p61"/>
          <p:cNvCxnSpPr>
            <a:stCxn id="815" idx="3"/>
            <a:endCxn id="816" idx="0"/>
          </p:cNvCxnSpPr>
          <p:nvPr/>
        </p:nvCxnSpPr>
        <p:spPr>
          <a:xfrm flipH="1">
            <a:off x="2476753" y="2174373"/>
            <a:ext cx="1573200" cy="1630200"/>
          </a:xfrm>
          <a:prstGeom prst="straightConnector1">
            <a:avLst/>
          </a:prstGeom>
          <a:noFill/>
          <a:ln w="28575" cap="flat" cmpd="sng">
            <a:solidFill>
              <a:srgbClr val="6D9EEB"/>
            </a:solidFill>
            <a:prstDash val="solid"/>
            <a:round/>
            <a:headEnd type="none" w="med" len="med"/>
            <a:tailEnd type="triangle" w="med" len="med"/>
          </a:ln>
        </p:spPr>
      </p:cxnSp>
      <p:cxnSp>
        <p:nvCxnSpPr>
          <p:cNvPr id="820" name="Google Shape;820;p61"/>
          <p:cNvCxnSpPr>
            <a:stCxn id="815" idx="3"/>
            <a:endCxn id="814" idx="4"/>
          </p:cNvCxnSpPr>
          <p:nvPr/>
        </p:nvCxnSpPr>
        <p:spPr>
          <a:xfrm rot="10800000">
            <a:off x="2476753" y="1968573"/>
            <a:ext cx="1573200" cy="205800"/>
          </a:xfrm>
          <a:prstGeom prst="straightConnector1">
            <a:avLst/>
          </a:prstGeom>
          <a:noFill/>
          <a:ln w="28575" cap="flat" cmpd="sng">
            <a:solidFill>
              <a:srgbClr val="93C47D"/>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62"/>
          <p:cNvSpPr/>
          <p:nvPr/>
        </p:nvSpPr>
        <p:spPr>
          <a:xfrm>
            <a:off x="0" y="-3056"/>
            <a:ext cx="9144000" cy="5143500"/>
          </a:xfrm>
          <a:prstGeom prst="rect">
            <a:avLst/>
          </a:prstGeom>
          <a:noFill/>
          <a:ln w="228600" cap="flat" cmpd="sng">
            <a:solidFill>
              <a:srgbClr val="E06666"/>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sz="500"/>
          </a:p>
        </p:txBody>
      </p:sp>
      <p:sp>
        <p:nvSpPr>
          <p:cNvPr id="826" name="Google Shape;826;p62"/>
          <p:cNvSpPr/>
          <p:nvPr/>
        </p:nvSpPr>
        <p:spPr>
          <a:xfrm>
            <a:off x="529047" y="780712"/>
            <a:ext cx="5722434" cy="4048380"/>
          </a:xfrm>
          <a:prstGeom prst="irregularSeal2">
            <a:avLst/>
          </a:prstGeom>
          <a:gradFill>
            <a:gsLst>
              <a:gs pos="0">
                <a:srgbClr val="DB0000"/>
              </a:gs>
              <a:gs pos="100000">
                <a:srgbClr val="540303"/>
              </a:gs>
            </a:gsLst>
            <a:path path="circle">
              <a:fillToRect l="50000" t="50000" r="50000" b="50000"/>
            </a:path>
            <a:tileRect/>
          </a:gradFill>
          <a:ln w="38100" cap="flat" cmpd="sng">
            <a:solidFill>
              <a:srgbClr val="FF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3000">
                <a:solidFill>
                  <a:srgbClr val="FFFFFF"/>
                </a:solidFill>
                <a:latin typeface="Comic Sans MS"/>
                <a:ea typeface="Comic Sans MS"/>
                <a:cs typeface="Comic Sans MS"/>
                <a:sym typeface="Comic Sans MS"/>
              </a:rPr>
              <a:t>MALICIOUS ACTIVITY</a:t>
            </a:r>
            <a:endParaRPr sz="3000">
              <a:solidFill>
                <a:srgbClr val="FFFFFF"/>
              </a:solidFill>
              <a:latin typeface="Comic Sans MS"/>
              <a:ea typeface="Comic Sans MS"/>
              <a:cs typeface="Comic Sans MS"/>
              <a:sym typeface="Comic Sans MS"/>
            </a:endParaRPr>
          </a:p>
        </p:txBody>
      </p:sp>
      <p:sp>
        <p:nvSpPr>
          <p:cNvPr id="827" name="Google Shape;827;p62"/>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828" name="Google Shape;828;p62"/>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829" name="Google Shape;829;p62"/>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DOUBLE SPEND ATTACK</a:t>
            </a:r>
            <a:endParaRPr sz="1700" b="1">
              <a:solidFill>
                <a:srgbClr val="BFBFBF"/>
              </a:solidFill>
              <a:latin typeface="Proxima Nova"/>
              <a:ea typeface="Proxima Nova"/>
              <a:cs typeface="Proxima Nova"/>
              <a:sym typeface="Proxima Nova"/>
            </a:endParaRPr>
          </a:p>
        </p:txBody>
      </p:sp>
      <p:sp>
        <p:nvSpPr>
          <p:cNvPr id="830" name="Google Shape;830;p62"/>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831" name="Google Shape;831;p62"/>
          <p:cNvSpPr/>
          <p:nvPr/>
        </p:nvSpPr>
        <p:spPr>
          <a:xfrm>
            <a:off x="755325" y="2250014"/>
            <a:ext cx="869700" cy="8694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t>Nick</a:t>
            </a:r>
            <a:endParaRPr sz="1300"/>
          </a:p>
        </p:txBody>
      </p:sp>
      <p:sp>
        <p:nvSpPr>
          <p:cNvPr id="832" name="Google Shape;832;p62"/>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833" name="Google Shape;833;p62"/>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834" name="Google Shape;834;p62"/>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835" name="Google Shape;835;p62"/>
          <p:cNvSpPr/>
          <p:nvPr/>
        </p:nvSpPr>
        <p:spPr>
          <a:xfrm>
            <a:off x="4616318" y="3119419"/>
            <a:ext cx="869700" cy="8694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Gloria</a:t>
            </a:r>
            <a:endParaRPr sz="500"/>
          </a:p>
        </p:txBody>
      </p:sp>
      <p:cxnSp>
        <p:nvCxnSpPr>
          <p:cNvPr id="836" name="Google Shape;836;p62"/>
          <p:cNvCxnSpPr>
            <a:stCxn id="833" idx="3"/>
            <a:endCxn id="834" idx="0"/>
          </p:cNvCxnSpPr>
          <p:nvPr/>
        </p:nvCxnSpPr>
        <p:spPr>
          <a:xfrm flipH="1">
            <a:off x="2476753" y="2174373"/>
            <a:ext cx="1573200" cy="1630200"/>
          </a:xfrm>
          <a:prstGeom prst="straightConnector1">
            <a:avLst/>
          </a:prstGeom>
          <a:noFill/>
          <a:ln w="28575" cap="flat" cmpd="sng">
            <a:solidFill>
              <a:srgbClr val="6D9EEB"/>
            </a:solidFill>
            <a:prstDash val="solid"/>
            <a:round/>
            <a:headEnd type="none" w="med" len="med"/>
            <a:tailEnd type="triangle" w="med" len="med"/>
          </a:ln>
        </p:spPr>
      </p:cxnSp>
      <p:cxnSp>
        <p:nvCxnSpPr>
          <p:cNvPr id="837" name="Google Shape;837;p62"/>
          <p:cNvCxnSpPr>
            <a:stCxn id="833" idx="3"/>
            <a:endCxn id="832" idx="4"/>
          </p:cNvCxnSpPr>
          <p:nvPr/>
        </p:nvCxnSpPr>
        <p:spPr>
          <a:xfrm rot="10800000">
            <a:off x="2476753" y="1968573"/>
            <a:ext cx="1573200" cy="205800"/>
          </a:xfrm>
          <a:prstGeom prst="straightConnector1">
            <a:avLst/>
          </a:prstGeom>
          <a:noFill/>
          <a:ln w="28575" cap="flat" cmpd="sng">
            <a:solidFill>
              <a:srgbClr val="93C47D"/>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63"/>
          <p:cNvSpPr txBox="1">
            <a:spLocks noGrp="1"/>
          </p:cNvSpPr>
          <p:nvPr>
            <p:ph type="body" idx="1"/>
          </p:nvPr>
        </p:nvSpPr>
        <p:spPr>
          <a:xfrm>
            <a:off x="5870982" y="1200366"/>
            <a:ext cx="3126000" cy="3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b="1">
                <a:latin typeface="Proxima Nova"/>
                <a:ea typeface="Proxima Nova"/>
                <a:cs typeface="Proxima Nova"/>
                <a:sym typeface="Proxima Nova"/>
              </a:rPr>
              <a:t>Silinmiş kararlar yerine, </a:t>
            </a:r>
            <a:endParaRPr sz="1700" b="1">
              <a:latin typeface="Proxima Nova"/>
              <a:ea typeface="Proxima Nova"/>
              <a:cs typeface="Proxima Nova"/>
              <a:sym typeface="Proxima Nova"/>
            </a:endParaRPr>
          </a:p>
          <a:p>
            <a:pPr marL="457200" lvl="0" indent="-336550" algn="l" rtl="0">
              <a:spcBef>
                <a:spcPts val="0"/>
              </a:spcBef>
              <a:spcAft>
                <a:spcPts val="0"/>
              </a:spcAft>
              <a:buSzPts val="1700"/>
              <a:buFont typeface="Proxima Nova"/>
              <a:buChar char="●"/>
            </a:pPr>
            <a:r>
              <a:rPr lang="en" sz="1700">
                <a:latin typeface="Proxima Nova"/>
                <a:ea typeface="Proxima Nova"/>
                <a:cs typeface="Proxima Nova"/>
                <a:sym typeface="Proxima Nova"/>
              </a:rPr>
              <a:t>teklif verenler ve seçmenler olsun</a:t>
            </a:r>
            <a:endParaRPr sz="1700">
              <a:latin typeface="Proxima Nova"/>
              <a:ea typeface="Proxima Nova"/>
              <a:cs typeface="Proxima Nova"/>
              <a:sym typeface="Proxima Nova"/>
            </a:endParaRPr>
          </a:p>
          <a:p>
            <a:pPr marL="457200" lvl="0" indent="-336550" algn="l" rtl="0">
              <a:spcBef>
                <a:spcPts val="0"/>
              </a:spcBef>
              <a:spcAft>
                <a:spcPts val="0"/>
              </a:spcAft>
              <a:buSzPts val="1700"/>
              <a:buFont typeface="Proxima Nova"/>
              <a:buChar char="●"/>
            </a:pPr>
            <a:r>
              <a:rPr lang="en" sz="1700">
                <a:latin typeface="Proxima Nova"/>
                <a:ea typeface="Proxima Nova"/>
                <a:cs typeface="Proxima Nova"/>
                <a:sym typeface="Proxima Nova"/>
              </a:rPr>
              <a:t>Teklif veren herkese bir işlem gönderir</a:t>
            </a:r>
            <a:endParaRPr sz="1700">
              <a:latin typeface="Proxima Nova"/>
              <a:ea typeface="Proxima Nova"/>
              <a:cs typeface="Proxima Nova"/>
              <a:sym typeface="Proxima Nova"/>
            </a:endParaRPr>
          </a:p>
          <a:p>
            <a:pPr marL="457200" lvl="0" indent="-336550" algn="l" rtl="0">
              <a:spcBef>
                <a:spcPts val="0"/>
              </a:spcBef>
              <a:spcAft>
                <a:spcPts val="0"/>
              </a:spcAft>
              <a:buSzPts val="1700"/>
              <a:buFont typeface="Proxima Nova"/>
              <a:buChar char="●"/>
            </a:pPr>
            <a:r>
              <a:rPr lang="en" sz="1700">
                <a:latin typeface="Proxima Nova"/>
                <a:ea typeface="Proxima Nova"/>
                <a:cs typeface="Proxima Nova"/>
                <a:sym typeface="Proxima Nova"/>
              </a:rPr>
              <a:t>Herkes oy kullanır</a:t>
            </a:r>
            <a:endParaRPr sz="1700">
              <a:latin typeface="Proxima Nova"/>
              <a:ea typeface="Proxima Nova"/>
              <a:cs typeface="Proxima Nova"/>
              <a:sym typeface="Proxima Nova"/>
            </a:endParaRPr>
          </a:p>
          <a:p>
            <a:pPr marL="457200" lvl="0" indent="-336550" algn="l" rtl="0">
              <a:spcBef>
                <a:spcPts val="0"/>
              </a:spcBef>
              <a:spcAft>
                <a:spcPts val="0"/>
              </a:spcAft>
              <a:buSzPts val="1700"/>
              <a:buFont typeface="Proxima Nova"/>
              <a:buChar char="●"/>
            </a:pPr>
            <a:r>
              <a:rPr lang="en" sz="1700">
                <a:latin typeface="Proxima Nova"/>
                <a:ea typeface="Proxima Nova"/>
                <a:cs typeface="Proxima Nova"/>
                <a:sym typeface="Proxima Nova"/>
              </a:rPr>
              <a:t>Yalnızca belirli sayıda oy aldıysanız kaydedilir</a:t>
            </a:r>
            <a:endParaRPr sz="1700">
              <a:latin typeface="Proxima Nova"/>
              <a:ea typeface="Proxima Nova"/>
              <a:cs typeface="Proxima Nova"/>
              <a:sym typeface="Proxima Nova"/>
            </a:endParaRPr>
          </a:p>
          <a:p>
            <a:pPr marL="0" lvl="0" indent="0" algn="l" rtl="0">
              <a:spcBef>
                <a:spcPts val="0"/>
              </a:spcBef>
              <a:spcAft>
                <a:spcPts val="0"/>
              </a:spcAft>
              <a:buNone/>
            </a:pPr>
            <a:endParaRPr sz="1700" b="1">
              <a:latin typeface="Proxima Nova"/>
              <a:ea typeface="Proxima Nova"/>
              <a:cs typeface="Proxima Nova"/>
              <a:sym typeface="Proxima Nova"/>
            </a:endParaRPr>
          </a:p>
        </p:txBody>
      </p:sp>
      <p:sp>
        <p:nvSpPr>
          <p:cNvPr id="843" name="Google Shape;843;p63"/>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844" name="Google Shape;844;p63"/>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845" name="Google Shape;845;p63"/>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PEER VALIDATION</a:t>
            </a:r>
            <a:endParaRPr sz="1700" b="1">
              <a:solidFill>
                <a:srgbClr val="BFBFBF"/>
              </a:solidFill>
              <a:latin typeface="Proxima Nova"/>
              <a:ea typeface="Proxima Nova"/>
              <a:cs typeface="Proxima Nova"/>
              <a:sym typeface="Proxima Nova"/>
            </a:endParaRPr>
          </a:p>
        </p:txBody>
      </p:sp>
      <p:sp>
        <p:nvSpPr>
          <p:cNvPr id="846" name="Google Shape;846;p63"/>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847" name="Google Shape;847;p63"/>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848" name="Google Shape;848;p63"/>
          <p:cNvSpPr/>
          <p:nvPr/>
        </p:nvSpPr>
        <p:spPr>
          <a:xfrm>
            <a:off x="755325" y="2250014"/>
            <a:ext cx="869700" cy="869400"/>
          </a:xfrm>
          <a:prstGeom prst="ellipse">
            <a:avLst/>
          </a:prstGeom>
          <a:solidFill>
            <a:srgbClr val="F9CB9C"/>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t>Nick</a:t>
            </a:r>
            <a:endParaRPr sz="1300"/>
          </a:p>
        </p:txBody>
      </p:sp>
      <p:sp>
        <p:nvSpPr>
          <p:cNvPr id="849" name="Google Shape;849;p63"/>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850" name="Google Shape;850;p63"/>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851" name="Google Shape;851;p63"/>
          <p:cNvSpPr/>
          <p:nvPr/>
        </p:nvSpPr>
        <p:spPr>
          <a:xfrm>
            <a:off x="4616318" y="3119419"/>
            <a:ext cx="869700" cy="8694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Gloria</a:t>
            </a:r>
            <a:endParaRPr sz="500"/>
          </a:p>
        </p:txBody>
      </p:sp>
      <p:cxnSp>
        <p:nvCxnSpPr>
          <p:cNvPr id="852" name="Google Shape;852;p63"/>
          <p:cNvCxnSpPr>
            <a:stCxn id="848" idx="6"/>
            <a:endCxn id="847" idx="4"/>
          </p:cNvCxnSpPr>
          <p:nvPr/>
        </p:nvCxnSpPr>
        <p:spPr>
          <a:xfrm rot="10800000" flipH="1">
            <a:off x="1625025" y="1968614"/>
            <a:ext cx="851700" cy="716100"/>
          </a:xfrm>
          <a:prstGeom prst="straightConnector1">
            <a:avLst/>
          </a:prstGeom>
          <a:noFill/>
          <a:ln w="28575" cap="flat" cmpd="sng">
            <a:solidFill>
              <a:srgbClr val="6D9EEB"/>
            </a:solidFill>
            <a:prstDash val="lgDash"/>
            <a:round/>
            <a:headEnd type="triangle" w="med" len="med"/>
            <a:tailEnd type="triangle" w="med" len="med"/>
          </a:ln>
        </p:spPr>
      </p:cxnSp>
      <p:cxnSp>
        <p:nvCxnSpPr>
          <p:cNvPr id="853" name="Google Shape;853;p63"/>
          <p:cNvCxnSpPr>
            <a:stCxn id="848" idx="6"/>
            <a:endCxn id="849" idx="3"/>
          </p:cNvCxnSpPr>
          <p:nvPr/>
        </p:nvCxnSpPr>
        <p:spPr>
          <a:xfrm rot="10800000" flipH="1">
            <a:off x="1625025" y="2174414"/>
            <a:ext cx="2424900" cy="510300"/>
          </a:xfrm>
          <a:prstGeom prst="straightConnector1">
            <a:avLst/>
          </a:prstGeom>
          <a:noFill/>
          <a:ln w="28575" cap="flat" cmpd="sng">
            <a:solidFill>
              <a:srgbClr val="6D9EEB"/>
            </a:solidFill>
            <a:prstDash val="solid"/>
            <a:round/>
            <a:headEnd type="triangle" w="med" len="med"/>
            <a:tailEnd type="none" w="med" len="med"/>
          </a:ln>
        </p:spPr>
      </p:cxnSp>
      <p:cxnSp>
        <p:nvCxnSpPr>
          <p:cNvPr id="854" name="Google Shape;854;p63"/>
          <p:cNvCxnSpPr>
            <a:stCxn id="847" idx="4"/>
            <a:endCxn id="850" idx="0"/>
          </p:cNvCxnSpPr>
          <p:nvPr/>
        </p:nvCxnSpPr>
        <p:spPr>
          <a:xfrm>
            <a:off x="2476732" y="1968506"/>
            <a:ext cx="0" cy="1836300"/>
          </a:xfrm>
          <a:prstGeom prst="straightConnector1">
            <a:avLst/>
          </a:prstGeom>
          <a:noFill/>
          <a:ln w="28575" cap="flat" cmpd="sng">
            <a:solidFill>
              <a:srgbClr val="6D9EEB"/>
            </a:solidFill>
            <a:prstDash val="lgDash"/>
            <a:round/>
            <a:headEnd type="triangle" w="med" len="med"/>
            <a:tailEnd type="triangle" w="med" len="med"/>
          </a:ln>
        </p:spPr>
      </p:cxnSp>
      <p:cxnSp>
        <p:nvCxnSpPr>
          <p:cNvPr id="855" name="Google Shape;855;p63"/>
          <p:cNvCxnSpPr>
            <a:stCxn id="847" idx="4"/>
            <a:endCxn id="851" idx="1"/>
          </p:cNvCxnSpPr>
          <p:nvPr/>
        </p:nvCxnSpPr>
        <p:spPr>
          <a:xfrm>
            <a:off x="2476732" y="1968506"/>
            <a:ext cx="2267100" cy="1278300"/>
          </a:xfrm>
          <a:prstGeom prst="straightConnector1">
            <a:avLst/>
          </a:prstGeom>
          <a:noFill/>
          <a:ln w="28575" cap="flat" cmpd="sng">
            <a:solidFill>
              <a:srgbClr val="6D9EEB"/>
            </a:solidFill>
            <a:prstDash val="lgDash"/>
            <a:round/>
            <a:headEnd type="triangle" w="med" len="med"/>
            <a:tailEnd type="triangle" w="med" len="med"/>
          </a:ln>
        </p:spPr>
      </p:cxnSp>
      <p:cxnSp>
        <p:nvCxnSpPr>
          <p:cNvPr id="856" name="Google Shape;856;p63"/>
          <p:cNvCxnSpPr>
            <a:stCxn id="847" idx="4"/>
            <a:endCxn id="849" idx="3"/>
          </p:cNvCxnSpPr>
          <p:nvPr/>
        </p:nvCxnSpPr>
        <p:spPr>
          <a:xfrm>
            <a:off x="2476732" y="1968506"/>
            <a:ext cx="1573200" cy="205800"/>
          </a:xfrm>
          <a:prstGeom prst="straightConnector1">
            <a:avLst/>
          </a:prstGeom>
          <a:noFill/>
          <a:ln w="28575" cap="flat" cmpd="sng">
            <a:solidFill>
              <a:srgbClr val="6D9EEB"/>
            </a:solidFill>
            <a:prstDash val="solid"/>
            <a:round/>
            <a:headEnd type="triangle" w="med" len="med"/>
            <a:tailEnd type="none" w="med" len="med"/>
          </a:ln>
        </p:spPr>
      </p:cxnSp>
      <p:cxnSp>
        <p:nvCxnSpPr>
          <p:cNvPr id="857" name="Google Shape;857;p63"/>
          <p:cNvCxnSpPr>
            <a:stCxn id="848" idx="6"/>
            <a:endCxn id="850" idx="0"/>
          </p:cNvCxnSpPr>
          <p:nvPr/>
        </p:nvCxnSpPr>
        <p:spPr>
          <a:xfrm>
            <a:off x="1625025" y="2684714"/>
            <a:ext cx="851700" cy="1119900"/>
          </a:xfrm>
          <a:prstGeom prst="straightConnector1">
            <a:avLst/>
          </a:prstGeom>
          <a:noFill/>
          <a:ln w="28575" cap="flat" cmpd="sng">
            <a:solidFill>
              <a:srgbClr val="6D9EEB"/>
            </a:solidFill>
            <a:prstDash val="lgDash"/>
            <a:round/>
            <a:headEnd type="triangle" w="med" len="med"/>
            <a:tailEnd type="triangle" w="med" len="med"/>
          </a:ln>
        </p:spPr>
      </p:cxnSp>
      <p:cxnSp>
        <p:nvCxnSpPr>
          <p:cNvPr id="858" name="Google Shape;858;p63"/>
          <p:cNvCxnSpPr>
            <a:stCxn id="850" idx="0"/>
            <a:endCxn id="851" idx="1"/>
          </p:cNvCxnSpPr>
          <p:nvPr/>
        </p:nvCxnSpPr>
        <p:spPr>
          <a:xfrm rot="10800000" flipH="1">
            <a:off x="2476732" y="3246694"/>
            <a:ext cx="2267100" cy="558000"/>
          </a:xfrm>
          <a:prstGeom prst="straightConnector1">
            <a:avLst/>
          </a:prstGeom>
          <a:noFill/>
          <a:ln w="28575" cap="flat" cmpd="sng">
            <a:solidFill>
              <a:srgbClr val="6D9EEB"/>
            </a:solidFill>
            <a:prstDash val="lgDash"/>
            <a:round/>
            <a:headEnd type="triangle" w="med" len="med"/>
            <a:tailEnd type="triangle" w="med" len="med"/>
          </a:ln>
        </p:spPr>
      </p:cxnSp>
      <p:cxnSp>
        <p:nvCxnSpPr>
          <p:cNvPr id="859" name="Google Shape;859;p63"/>
          <p:cNvCxnSpPr>
            <a:stCxn id="850" idx="0"/>
            <a:endCxn id="849" idx="3"/>
          </p:cNvCxnSpPr>
          <p:nvPr/>
        </p:nvCxnSpPr>
        <p:spPr>
          <a:xfrm rot="10800000" flipH="1">
            <a:off x="2476732" y="2174494"/>
            <a:ext cx="1573200" cy="1630200"/>
          </a:xfrm>
          <a:prstGeom prst="straightConnector1">
            <a:avLst/>
          </a:prstGeom>
          <a:noFill/>
          <a:ln w="28575" cap="flat" cmpd="sng">
            <a:solidFill>
              <a:srgbClr val="6D9EEB"/>
            </a:solidFill>
            <a:prstDash val="solid"/>
            <a:round/>
            <a:headEnd type="triangle" w="med" len="med"/>
            <a:tailEnd type="none" w="med" len="med"/>
          </a:ln>
        </p:spPr>
      </p:cxnSp>
      <p:cxnSp>
        <p:nvCxnSpPr>
          <p:cNvPr id="860" name="Google Shape;860;p63"/>
          <p:cNvCxnSpPr>
            <a:stCxn id="848" idx="6"/>
            <a:endCxn id="851" idx="1"/>
          </p:cNvCxnSpPr>
          <p:nvPr/>
        </p:nvCxnSpPr>
        <p:spPr>
          <a:xfrm>
            <a:off x="1625025" y="2684714"/>
            <a:ext cx="3118800" cy="561900"/>
          </a:xfrm>
          <a:prstGeom prst="straightConnector1">
            <a:avLst/>
          </a:prstGeom>
          <a:noFill/>
          <a:ln w="28575" cap="flat" cmpd="sng">
            <a:solidFill>
              <a:srgbClr val="6D9EEB"/>
            </a:solidFill>
            <a:prstDash val="lgDash"/>
            <a:round/>
            <a:headEnd type="triangle" w="med" len="med"/>
            <a:tailEnd type="triangle" w="med" len="med"/>
          </a:ln>
        </p:spPr>
      </p:cxnSp>
      <p:cxnSp>
        <p:nvCxnSpPr>
          <p:cNvPr id="861" name="Google Shape;861;p63"/>
          <p:cNvCxnSpPr>
            <a:stCxn id="849" idx="3"/>
            <a:endCxn id="851" idx="1"/>
          </p:cNvCxnSpPr>
          <p:nvPr/>
        </p:nvCxnSpPr>
        <p:spPr>
          <a:xfrm>
            <a:off x="4049953" y="2174373"/>
            <a:ext cx="693600" cy="1072500"/>
          </a:xfrm>
          <a:prstGeom prst="straightConnector1">
            <a:avLst/>
          </a:prstGeom>
          <a:noFill/>
          <a:ln w="28575" cap="flat" cmpd="sng">
            <a:solidFill>
              <a:srgbClr val="6D9EEB"/>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64"/>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867" name="Google Shape;867;p64"/>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868" name="Google Shape;868;p64"/>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A STRANGER AMONG US</a:t>
            </a:r>
            <a:endParaRPr sz="1700" b="1">
              <a:solidFill>
                <a:srgbClr val="BFBFBF"/>
              </a:solidFill>
              <a:latin typeface="Proxima Nova"/>
              <a:ea typeface="Proxima Nova"/>
              <a:cs typeface="Proxima Nova"/>
              <a:sym typeface="Proxima Nova"/>
            </a:endParaRPr>
          </a:p>
        </p:txBody>
      </p:sp>
      <p:sp>
        <p:nvSpPr>
          <p:cNvPr id="869" name="Google Shape;869;p64"/>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870" name="Google Shape;870;p64"/>
          <p:cNvSpPr txBox="1">
            <a:spLocks noGrp="1"/>
          </p:cNvSpPr>
          <p:nvPr>
            <p:ph type="body" idx="1"/>
          </p:nvPr>
        </p:nvSpPr>
        <p:spPr>
          <a:xfrm>
            <a:off x="6328048" y="1200366"/>
            <a:ext cx="2668800" cy="3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 sz="1700">
                <a:latin typeface="Proxima Nova"/>
                <a:ea typeface="Proxima Nova"/>
                <a:cs typeface="Proxima Nova"/>
                <a:sym typeface="Proxima Nova"/>
              </a:rPr>
              <a:t>Bitcoin'in merkezi bir kaydı olmayan anonim bir hizmet </a:t>
            </a:r>
            <a:endParaRPr sz="1700">
              <a:latin typeface="Proxima Nova"/>
              <a:ea typeface="Proxima Nova"/>
              <a:cs typeface="Proxima Nova"/>
              <a:sym typeface="Proxima Nova"/>
            </a:endParaRPr>
          </a:p>
          <a:p>
            <a:pPr marL="457200" lvl="0" indent="-336550" algn="l" rtl="0">
              <a:spcBef>
                <a:spcPts val="0"/>
              </a:spcBef>
              <a:spcAft>
                <a:spcPts val="0"/>
              </a:spcAft>
              <a:buSzPts val="1700"/>
              <a:buFont typeface="Proxima Nova"/>
              <a:buChar char="●"/>
            </a:pPr>
            <a:r>
              <a:rPr lang="en" sz="1700">
                <a:latin typeface="Proxima Nova"/>
                <a:ea typeface="Proxima Nova"/>
                <a:cs typeface="Proxima Nova"/>
                <a:sym typeface="Proxima Nova"/>
              </a:rPr>
              <a:t>Birden fazla kimlik oluşturmak ucuz</a:t>
            </a:r>
            <a:endParaRPr sz="1700">
              <a:latin typeface="Proxima Nova"/>
              <a:ea typeface="Proxima Nova"/>
              <a:cs typeface="Proxima Nova"/>
              <a:sym typeface="Proxima Nova"/>
            </a:endParaRPr>
          </a:p>
          <a:p>
            <a:pPr marL="457200" lvl="0" indent="-336550" algn="l" rtl="0">
              <a:spcBef>
                <a:spcPts val="0"/>
              </a:spcBef>
              <a:spcAft>
                <a:spcPts val="0"/>
              </a:spcAft>
              <a:buSzPts val="1700"/>
              <a:buFont typeface="Proxima Nova"/>
              <a:buChar char="●"/>
            </a:pPr>
            <a:r>
              <a:rPr lang="en" sz="1700">
                <a:latin typeface="Proxima Nova"/>
                <a:ea typeface="Proxima Nova"/>
                <a:cs typeface="Proxima Nova"/>
                <a:sym typeface="Proxima Nova"/>
              </a:rPr>
              <a:t>Birden fazla kimlik ⇒ oy kullanmak için birden fazla fırsat</a:t>
            </a:r>
            <a:endParaRPr sz="1700">
              <a:latin typeface="Proxima Nova"/>
              <a:ea typeface="Proxima Nova"/>
              <a:cs typeface="Proxima Nova"/>
              <a:sym typeface="Proxima Nova"/>
            </a:endParaRPr>
          </a:p>
        </p:txBody>
      </p:sp>
      <p:sp>
        <p:nvSpPr>
          <p:cNvPr id="871" name="Google Shape;871;p64"/>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872" name="Google Shape;872;p64"/>
          <p:cNvSpPr/>
          <p:nvPr/>
        </p:nvSpPr>
        <p:spPr>
          <a:xfrm>
            <a:off x="755325" y="2250014"/>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t>Nick</a:t>
            </a:r>
            <a:br>
              <a:rPr lang="en" sz="1300" strike="sngStrike"/>
            </a:br>
            <a:r>
              <a:rPr lang="en" sz="1300"/>
              <a:t>Gillian</a:t>
            </a:r>
            <a:endParaRPr sz="1300"/>
          </a:p>
          <a:p>
            <a:pPr marL="0" lvl="0" indent="0" algn="ctr" rtl="0">
              <a:spcBef>
                <a:spcPts val="0"/>
              </a:spcBef>
              <a:spcAft>
                <a:spcPts val="0"/>
              </a:spcAft>
              <a:buNone/>
            </a:pPr>
            <a:endParaRPr sz="1300"/>
          </a:p>
        </p:txBody>
      </p:sp>
      <p:sp>
        <p:nvSpPr>
          <p:cNvPr id="873" name="Google Shape;873;p64"/>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874" name="Google Shape;874;p64"/>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875" name="Google Shape;875;p64"/>
          <p:cNvSpPr/>
          <p:nvPr/>
        </p:nvSpPr>
        <p:spPr>
          <a:xfrm>
            <a:off x="4616318" y="3119419"/>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Gloria</a:t>
            </a:r>
            <a:endParaRPr sz="1300" strike="sngStrike">
              <a:solidFill>
                <a:schemeClr val="dk2"/>
              </a:solidFill>
            </a:endParaRPr>
          </a:p>
          <a:p>
            <a:pPr marL="0" lvl="0" indent="0" algn="ctr" rtl="0">
              <a:spcBef>
                <a:spcPts val="0"/>
              </a:spcBef>
              <a:spcAft>
                <a:spcPts val="0"/>
              </a:spcAft>
              <a:buNone/>
            </a:pPr>
            <a:r>
              <a:rPr lang="en" sz="1300">
                <a:solidFill>
                  <a:schemeClr val="dk2"/>
                </a:solidFill>
              </a:rPr>
              <a:t>Gillian</a:t>
            </a:r>
            <a:endParaRPr sz="1300">
              <a:solidFill>
                <a:schemeClr val="dk2"/>
              </a:solidFill>
            </a:endParaRPr>
          </a:p>
          <a:p>
            <a:pPr marL="0" lvl="0" indent="0" algn="ctr" rtl="0">
              <a:spcBef>
                <a:spcPts val="0"/>
              </a:spcBef>
              <a:spcAft>
                <a:spcPts val="0"/>
              </a:spcAft>
              <a:buNone/>
            </a:pPr>
            <a:endParaRPr sz="1300">
              <a:solidFill>
                <a:schemeClr val="dk2"/>
              </a:solidFill>
            </a:endParaRPr>
          </a:p>
        </p:txBody>
      </p:sp>
      <p:cxnSp>
        <p:nvCxnSpPr>
          <p:cNvPr id="876" name="Google Shape;876;p64"/>
          <p:cNvCxnSpPr>
            <a:stCxn id="872" idx="6"/>
            <a:endCxn id="871" idx="4"/>
          </p:cNvCxnSpPr>
          <p:nvPr/>
        </p:nvCxnSpPr>
        <p:spPr>
          <a:xfrm rot="10800000" flipH="1">
            <a:off x="1625025" y="1968614"/>
            <a:ext cx="851700" cy="716100"/>
          </a:xfrm>
          <a:prstGeom prst="straightConnector1">
            <a:avLst/>
          </a:prstGeom>
          <a:noFill/>
          <a:ln w="28575" cap="flat" cmpd="sng">
            <a:solidFill>
              <a:srgbClr val="6D9EEB"/>
            </a:solidFill>
            <a:prstDash val="lgDash"/>
            <a:round/>
            <a:headEnd type="triangle" w="med" len="med"/>
            <a:tailEnd type="triangle" w="med" len="med"/>
          </a:ln>
        </p:spPr>
      </p:cxnSp>
      <p:cxnSp>
        <p:nvCxnSpPr>
          <p:cNvPr id="877" name="Google Shape;877;p64"/>
          <p:cNvCxnSpPr>
            <a:stCxn id="872" idx="6"/>
            <a:endCxn id="873" idx="3"/>
          </p:cNvCxnSpPr>
          <p:nvPr/>
        </p:nvCxnSpPr>
        <p:spPr>
          <a:xfrm rot="10800000" flipH="1">
            <a:off x="1625025" y="2174414"/>
            <a:ext cx="2424900" cy="510300"/>
          </a:xfrm>
          <a:prstGeom prst="straightConnector1">
            <a:avLst/>
          </a:prstGeom>
          <a:noFill/>
          <a:ln w="28575" cap="flat" cmpd="sng">
            <a:solidFill>
              <a:srgbClr val="6D9EEB"/>
            </a:solidFill>
            <a:prstDash val="solid"/>
            <a:round/>
            <a:headEnd type="triangle" w="med" len="med"/>
            <a:tailEnd type="none" w="med" len="med"/>
          </a:ln>
        </p:spPr>
      </p:cxnSp>
      <p:cxnSp>
        <p:nvCxnSpPr>
          <p:cNvPr id="878" name="Google Shape;878;p64"/>
          <p:cNvCxnSpPr>
            <a:stCxn id="871" idx="4"/>
            <a:endCxn id="874" idx="0"/>
          </p:cNvCxnSpPr>
          <p:nvPr/>
        </p:nvCxnSpPr>
        <p:spPr>
          <a:xfrm>
            <a:off x="2476732" y="1968506"/>
            <a:ext cx="0" cy="1836300"/>
          </a:xfrm>
          <a:prstGeom prst="straightConnector1">
            <a:avLst/>
          </a:prstGeom>
          <a:noFill/>
          <a:ln w="28575" cap="flat" cmpd="sng">
            <a:solidFill>
              <a:srgbClr val="6D9EEB"/>
            </a:solidFill>
            <a:prstDash val="lgDash"/>
            <a:round/>
            <a:headEnd type="triangle" w="med" len="med"/>
            <a:tailEnd type="triangle" w="med" len="med"/>
          </a:ln>
        </p:spPr>
      </p:cxnSp>
      <p:cxnSp>
        <p:nvCxnSpPr>
          <p:cNvPr id="879" name="Google Shape;879;p64"/>
          <p:cNvCxnSpPr>
            <a:stCxn id="871" idx="4"/>
            <a:endCxn id="875" idx="1"/>
          </p:cNvCxnSpPr>
          <p:nvPr/>
        </p:nvCxnSpPr>
        <p:spPr>
          <a:xfrm>
            <a:off x="2476732" y="1968506"/>
            <a:ext cx="2267100" cy="1278300"/>
          </a:xfrm>
          <a:prstGeom prst="straightConnector1">
            <a:avLst/>
          </a:prstGeom>
          <a:noFill/>
          <a:ln w="28575" cap="flat" cmpd="sng">
            <a:solidFill>
              <a:srgbClr val="6D9EEB"/>
            </a:solidFill>
            <a:prstDash val="lgDash"/>
            <a:round/>
            <a:headEnd type="triangle" w="med" len="med"/>
            <a:tailEnd type="triangle" w="med" len="med"/>
          </a:ln>
        </p:spPr>
      </p:cxnSp>
      <p:cxnSp>
        <p:nvCxnSpPr>
          <p:cNvPr id="880" name="Google Shape;880;p64"/>
          <p:cNvCxnSpPr>
            <a:stCxn id="871" idx="4"/>
            <a:endCxn id="873" idx="3"/>
          </p:cNvCxnSpPr>
          <p:nvPr/>
        </p:nvCxnSpPr>
        <p:spPr>
          <a:xfrm>
            <a:off x="2476732" y="1968506"/>
            <a:ext cx="1573200" cy="205800"/>
          </a:xfrm>
          <a:prstGeom prst="straightConnector1">
            <a:avLst/>
          </a:prstGeom>
          <a:noFill/>
          <a:ln w="28575" cap="flat" cmpd="sng">
            <a:solidFill>
              <a:srgbClr val="6D9EEB"/>
            </a:solidFill>
            <a:prstDash val="solid"/>
            <a:round/>
            <a:headEnd type="triangle" w="med" len="med"/>
            <a:tailEnd type="none" w="med" len="med"/>
          </a:ln>
        </p:spPr>
      </p:cxnSp>
      <p:cxnSp>
        <p:nvCxnSpPr>
          <p:cNvPr id="881" name="Google Shape;881;p64"/>
          <p:cNvCxnSpPr>
            <a:stCxn id="872" idx="6"/>
            <a:endCxn id="874" idx="0"/>
          </p:cNvCxnSpPr>
          <p:nvPr/>
        </p:nvCxnSpPr>
        <p:spPr>
          <a:xfrm>
            <a:off x="1625025" y="2684714"/>
            <a:ext cx="851700" cy="1119900"/>
          </a:xfrm>
          <a:prstGeom prst="straightConnector1">
            <a:avLst/>
          </a:prstGeom>
          <a:noFill/>
          <a:ln w="28575" cap="flat" cmpd="sng">
            <a:solidFill>
              <a:srgbClr val="6D9EEB"/>
            </a:solidFill>
            <a:prstDash val="lgDash"/>
            <a:round/>
            <a:headEnd type="triangle" w="med" len="med"/>
            <a:tailEnd type="triangle" w="med" len="med"/>
          </a:ln>
        </p:spPr>
      </p:cxnSp>
      <p:cxnSp>
        <p:nvCxnSpPr>
          <p:cNvPr id="882" name="Google Shape;882;p64"/>
          <p:cNvCxnSpPr>
            <a:stCxn id="874" idx="0"/>
            <a:endCxn id="875" idx="1"/>
          </p:cNvCxnSpPr>
          <p:nvPr/>
        </p:nvCxnSpPr>
        <p:spPr>
          <a:xfrm rot="10800000" flipH="1">
            <a:off x="2476732" y="3246694"/>
            <a:ext cx="2267100" cy="558000"/>
          </a:xfrm>
          <a:prstGeom prst="straightConnector1">
            <a:avLst/>
          </a:prstGeom>
          <a:noFill/>
          <a:ln w="28575" cap="flat" cmpd="sng">
            <a:solidFill>
              <a:srgbClr val="6D9EEB"/>
            </a:solidFill>
            <a:prstDash val="lgDash"/>
            <a:round/>
            <a:headEnd type="triangle" w="med" len="med"/>
            <a:tailEnd type="triangle" w="med" len="med"/>
          </a:ln>
        </p:spPr>
      </p:cxnSp>
      <p:cxnSp>
        <p:nvCxnSpPr>
          <p:cNvPr id="883" name="Google Shape;883;p64"/>
          <p:cNvCxnSpPr>
            <a:stCxn id="874" idx="0"/>
            <a:endCxn id="873" idx="3"/>
          </p:cNvCxnSpPr>
          <p:nvPr/>
        </p:nvCxnSpPr>
        <p:spPr>
          <a:xfrm rot="10800000" flipH="1">
            <a:off x="2476732" y="2174494"/>
            <a:ext cx="1573200" cy="1630200"/>
          </a:xfrm>
          <a:prstGeom prst="straightConnector1">
            <a:avLst/>
          </a:prstGeom>
          <a:noFill/>
          <a:ln w="28575" cap="flat" cmpd="sng">
            <a:solidFill>
              <a:srgbClr val="6D9EEB"/>
            </a:solidFill>
            <a:prstDash val="solid"/>
            <a:round/>
            <a:headEnd type="triangle" w="med" len="med"/>
            <a:tailEnd type="none" w="med" len="med"/>
          </a:ln>
        </p:spPr>
      </p:cxnSp>
      <p:cxnSp>
        <p:nvCxnSpPr>
          <p:cNvPr id="884" name="Google Shape;884;p64"/>
          <p:cNvCxnSpPr>
            <a:stCxn id="872" idx="6"/>
            <a:endCxn id="875" idx="1"/>
          </p:cNvCxnSpPr>
          <p:nvPr/>
        </p:nvCxnSpPr>
        <p:spPr>
          <a:xfrm>
            <a:off x="1625025" y="2684714"/>
            <a:ext cx="3118800" cy="561900"/>
          </a:xfrm>
          <a:prstGeom prst="straightConnector1">
            <a:avLst/>
          </a:prstGeom>
          <a:noFill/>
          <a:ln w="28575" cap="flat" cmpd="sng">
            <a:solidFill>
              <a:srgbClr val="6D9EEB"/>
            </a:solidFill>
            <a:prstDash val="lgDash"/>
            <a:round/>
            <a:headEnd type="triangle" w="med" len="med"/>
            <a:tailEnd type="triangle" w="med" len="med"/>
          </a:ln>
        </p:spPr>
      </p:cxnSp>
      <p:cxnSp>
        <p:nvCxnSpPr>
          <p:cNvPr id="885" name="Google Shape;885;p64"/>
          <p:cNvCxnSpPr>
            <a:stCxn id="873" idx="3"/>
            <a:endCxn id="875" idx="1"/>
          </p:cNvCxnSpPr>
          <p:nvPr/>
        </p:nvCxnSpPr>
        <p:spPr>
          <a:xfrm>
            <a:off x="4049953" y="2174373"/>
            <a:ext cx="693600" cy="1072500"/>
          </a:xfrm>
          <a:prstGeom prst="straightConnector1">
            <a:avLst/>
          </a:prstGeom>
          <a:noFill/>
          <a:ln w="28575" cap="flat" cmpd="sng">
            <a:solidFill>
              <a:srgbClr val="6D9EEB"/>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65"/>
          <p:cNvSpPr/>
          <p:nvPr/>
        </p:nvSpPr>
        <p:spPr>
          <a:xfrm>
            <a:off x="0" y="-3056"/>
            <a:ext cx="9144000" cy="5143500"/>
          </a:xfrm>
          <a:prstGeom prst="rect">
            <a:avLst/>
          </a:prstGeom>
          <a:noFill/>
          <a:ln w="228600" cap="flat" cmpd="sng">
            <a:solidFill>
              <a:srgbClr val="E06666"/>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sz="500"/>
          </a:p>
        </p:txBody>
      </p:sp>
      <p:sp>
        <p:nvSpPr>
          <p:cNvPr id="891" name="Google Shape;891;p65"/>
          <p:cNvSpPr/>
          <p:nvPr/>
        </p:nvSpPr>
        <p:spPr>
          <a:xfrm>
            <a:off x="529047" y="780712"/>
            <a:ext cx="5722434" cy="4048380"/>
          </a:xfrm>
          <a:prstGeom prst="irregularSeal2">
            <a:avLst/>
          </a:prstGeom>
          <a:gradFill>
            <a:gsLst>
              <a:gs pos="0">
                <a:srgbClr val="DB0000"/>
              </a:gs>
              <a:gs pos="100000">
                <a:srgbClr val="540303"/>
              </a:gs>
            </a:gsLst>
            <a:path path="circle">
              <a:fillToRect l="50000" t="50000" r="50000" b="50000"/>
            </a:path>
            <a:tileRect/>
          </a:gradFill>
          <a:ln w="38100" cap="flat" cmpd="sng">
            <a:solidFill>
              <a:srgbClr val="FF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3000">
                <a:solidFill>
                  <a:srgbClr val="FFFFFF"/>
                </a:solidFill>
                <a:latin typeface="Comic Sans MS"/>
                <a:ea typeface="Comic Sans MS"/>
                <a:cs typeface="Comic Sans MS"/>
                <a:sym typeface="Comic Sans MS"/>
              </a:rPr>
              <a:t>MALICIOUS ACTIVITY</a:t>
            </a:r>
            <a:endParaRPr sz="3000">
              <a:solidFill>
                <a:srgbClr val="FFFFFF"/>
              </a:solidFill>
              <a:latin typeface="Comic Sans MS"/>
              <a:ea typeface="Comic Sans MS"/>
              <a:cs typeface="Comic Sans MS"/>
              <a:sym typeface="Comic Sans MS"/>
            </a:endParaRPr>
          </a:p>
        </p:txBody>
      </p:sp>
      <p:sp>
        <p:nvSpPr>
          <p:cNvPr id="892" name="Google Shape;892;p65"/>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893" name="Google Shape;893;p65"/>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894" name="Google Shape;894;p65"/>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SYBIL ATTACK</a:t>
            </a:r>
            <a:endParaRPr sz="1700" b="1">
              <a:solidFill>
                <a:srgbClr val="BFBFBF"/>
              </a:solidFill>
              <a:latin typeface="Proxima Nova"/>
              <a:ea typeface="Proxima Nova"/>
              <a:cs typeface="Proxima Nova"/>
              <a:sym typeface="Proxima Nova"/>
            </a:endParaRPr>
          </a:p>
        </p:txBody>
      </p:sp>
      <p:sp>
        <p:nvSpPr>
          <p:cNvPr id="895" name="Google Shape;895;p65"/>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896" name="Google Shape;896;p65"/>
          <p:cNvSpPr txBox="1">
            <a:spLocks noGrp="1"/>
          </p:cNvSpPr>
          <p:nvPr>
            <p:ph type="body" idx="1"/>
          </p:nvPr>
        </p:nvSpPr>
        <p:spPr>
          <a:xfrm>
            <a:off x="6328048" y="1200366"/>
            <a:ext cx="2668800" cy="3354000"/>
          </a:xfrm>
          <a:prstGeom prst="rect">
            <a:avLst/>
          </a:prstGeom>
          <a:noFill/>
          <a:ln>
            <a:noFill/>
          </a:ln>
        </p:spPr>
        <p:txBody>
          <a:bodyPr spcFirstLastPara="1" wrap="square" lIns="91425" tIns="91425" rIns="91425" bIns="91425" anchor="ctr" anchorCtr="0">
            <a:noAutofit/>
          </a:bodyPr>
          <a:lstStyle/>
          <a:p>
            <a:pPr marL="342900" lvl="0" indent="0" algn="l" rtl="0">
              <a:spcBef>
                <a:spcPts val="0"/>
              </a:spcBef>
              <a:spcAft>
                <a:spcPts val="0"/>
              </a:spcAft>
              <a:buNone/>
            </a:pPr>
            <a:r>
              <a:rPr lang="en" sz="1700">
                <a:latin typeface="Proxima Nova"/>
                <a:ea typeface="Proxima Nova"/>
                <a:cs typeface="Proxima Nova"/>
                <a:sym typeface="Proxima Nova"/>
              </a:rPr>
              <a:t>Gillian, harcamasını iki katına çıkaracak bir Sybil saldırısı gerçekleştirebilir.</a:t>
            </a:r>
            <a:endParaRPr sz="1700">
              <a:latin typeface="Proxima Nova"/>
              <a:ea typeface="Proxima Nova"/>
              <a:cs typeface="Proxima Nova"/>
              <a:sym typeface="Proxima Nova"/>
            </a:endParaRPr>
          </a:p>
        </p:txBody>
      </p:sp>
      <p:sp>
        <p:nvSpPr>
          <p:cNvPr id="897" name="Google Shape;897;p65"/>
          <p:cNvSpPr/>
          <p:nvPr/>
        </p:nvSpPr>
        <p:spPr>
          <a:xfrm>
            <a:off x="755325" y="2250014"/>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Nick</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ctr" rtl="0">
              <a:spcBef>
                <a:spcPts val="0"/>
              </a:spcBef>
              <a:spcAft>
                <a:spcPts val="0"/>
              </a:spcAft>
              <a:buNone/>
            </a:pPr>
            <a:endParaRPr sz="1300">
              <a:solidFill>
                <a:schemeClr val="dk2"/>
              </a:solidFill>
            </a:endParaRPr>
          </a:p>
        </p:txBody>
      </p:sp>
      <p:sp>
        <p:nvSpPr>
          <p:cNvPr id="898" name="Google Shape;898;p65"/>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899" name="Google Shape;899;p65"/>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900" name="Google Shape;900;p65"/>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901" name="Google Shape;901;p65"/>
          <p:cNvSpPr/>
          <p:nvPr/>
        </p:nvSpPr>
        <p:spPr>
          <a:xfrm>
            <a:off x="4616318" y="3119419"/>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Gloria</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l" rtl="0">
              <a:spcBef>
                <a:spcPts val="0"/>
              </a:spcBef>
              <a:spcAft>
                <a:spcPts val="0"/>
              </a:spcAft>
              <a:buNone/>
            </a:pPr>
            <a:endParaRPr sz="1300">
              <a:solidFill>
                <a:schemeClr val="dk2"/>
              </a:solidFill>
            </a:endParaRPr>
          </a:p>
        </p:txBody>
      </p:sp>
      <p:cxnSp>
        <p:nvCxnSpPr>
          <p:cNvPr id="902" name="Google Shape;902;p65"/>
          <p:cNvCxnSpPr>
            <a:stCxn id="899" idx="3"/>
            <a:endCxn id="900" idx="0"/>
          </p:cNvCxnSpPr>
          <p:nvPr/>
        </p:nvCxnSpPr>
        <p:spPr>
          <a:xfrm flipH="1">
            <a:off x="2476753" y="2174373"/>
            <a:ext cx="1573200" cy="1630200"/>
          </a:xfrm>
          <a:prstGeom prst="straightConnector1">
            <a:avLst/>
          </a:prstGeom>
          <a:noFill/>
          <a:ln w="28575" cap="flat" cmpd="sng">
            <a:solidFill>
              <a:srgbClr val="6D9EEB"/>
            </a:solidFill>
            <a:prstDash val="solid"/>
            <a:round/>
            <a:headEnd type="none" w="med" len="med"/>
            <a:tailEnd type="triangle" w="med" len="med"/>
          </a:ln>
        </p:spPr>
      </p:cxnSp>
      <p:cxnSp>
        <p:nvCxnSpPr>
          <p:cNvPr id="903" name="Google Shape;903;p65"/>
          <p:cNvCxnSpPr>
            <a:stCxn id="899" idx="3"/>
            <a:endCxn id="898" idx="4"/>
          </p:cNvCxnSpPr>
          <p:nvPr/>
        </p:nvCxnSpPr>
        <p:spPr>
          <a:xfrm rot="10800000">
            <a:off x="2476753" y="1968573"/>
            <a:ext cx="1573200" cy="205800"/>
          </a:xfrm>
          <a:prstGeom prst="straightConnector1">
            <a:avLst/>
          </a:prstGeom>
          <a:noFill/>
          <a:ln w="28575" cap="flat" cmpd="sng">
            <a:solidFill>
              <a:srgbClr val="93C47D"/>
            </a:solidFill>
            <a:prstDash val="solid"/>
            <a:round/>
            <a:headEnd type="none" w="med" len="med"/>
            <a:tailEnd type="triangle" w="med" len="med"/>
          </a:ln>
        </p:spPr>
      </p:cxnSp>
      <p:cxnSp>
        <p:nvCxnSpPr>
          <p:cNvPr id="904" name="Google Shape;904;p65"/>
          <p:cNvCxnSpPr>
            <a:stCxn id="898" idx="4"/>
            <a:endCxn id="897" idx="6"/>
          </p:cNvCxnSpPr>
          <p:nvPr/>
        </p:nvCxnSpPr>
        <p:spPr>
          <a:xfrm flipH="1">
            <a:off x="1625032" y="1968506"/>
            <a:ext cx="851700" cy="716100"/>
          </a:xfrm>
          <a:prstGeom prst="straightConnector1">
            <a:avLst/>
          </a:prstGeom>
          <a:noFill/>
          <a:ln w="28575" cap="flat" cmpd="sng">
            <a:solidFill>
              <a:srgbClr val="93C47D"/>
            </a:solidFill>
            <a:prstDash val="lgDash"/>
            <a:round/>
            <a:headEnd type="triangle" w="med" len="med"/>
            <a:tailEnd type="triangle" w="med" len="med"/>
          </a:ln>
        </p:spPr>
      </p:cxnSp>
      <p:cxnSp>
        <p:nvCxnSpPr>
          <p:cNvPr id="905" name="Google Shape;905;p65"/>
          <p:cNvCxnSpPr>
            <a:stCxn id="898" idx="4"/>
            <a:endCxn id="900" idx="0"/>
          </p:cNvCxnSpPr>
          <p:nvPr/>
        </p:nvCxnSpPr>
        <p:spPr>
          <a:xfrm>
            <a:off x="2476732" y="1968506"/>
            <a:ext cx="0" cy="1836300"/>
          </a:xfrm>
          <a:prstGeom prst="straightConnector1">
            <a:avLst/>
          </a:prstGeom>
          <a:noFill/>
          <a:ln w="28575" cap="flat" cmpd="sng">
            <a:solidFill>
              <a:srgbClr val="93C47D"/>
            </a:solidFill>
            <a:prstDash val="lgDash"/>
            <a:round/>
            <a:headEnd type="triangle" w="med" len="med"/>
            <a:tailEnd type="triangle" w="med" len="med"/>
          </a:ln>
        </p:spPr>
      </p:cxnSp>
      <p:cxnSp>
        <p:nvCxnSpPr>
          <p:cNvPr id="906" name="Google Shape;906;p65"/>
          <p:cNvCxnSpPr>
            <a:stCxn id="898" idx="4"/>
            <a:endCxn id="901" idx="1"/>
          </p:cNvCxnSpPr>
          <p:nvPr/>
        </p:nvCxnSpPr>
        <p:spPr>
          <a:xfrm>
            <a:off x="2476732" y="1968506"/>
            <a:ext cx="2267100" cy="1278300"/>
          </a:xfrm>
          <a:prstGeom prst="straightConnector1">
            <a:avLst/>
          </a:prstGeom>
          <a:noFill/>
          <a:ln w="28575" cap="flat" cmpd="sng">
            <a:solidFill>
              <a:srgbClr val="93C47D"/>
            </a:solidFill>
            <a:prstDash val="lgDash"/>
            <a:round/>
            <a:headEnd type="triangle" w="med" len="med"/>
            <a:tailEnd type="triangle" w="med" len="med"/>
          </a:ln>
        </p:spPr>
      </p:cxnSp>
      <p:cxnSp>
        <p:nvCxnSpPr>
          <p:cNvPr id="907" name="Google Shape;907;p65"/>
          <p:cNvCxnSpPr>
            <a:stCxn id="898" idx="4"/>
            <a:endCxn id="900" idx="0"/>
          </p:cNvCxnSpPr>
          <p:nvPr/>
        </p:nvCxnSpPr>
        <p:spPr>
          <a:xfrm>
            <a:off x="2476732" y="1968506"/>
            <a:ext cx="0" cy="1836300"/>
          </a:xfrm>
          <a:prstGeom prst="straightConnector1">
            <a:avLst/>
          </a:prstGeom>
          <a:noFill/>
          <a:ln w="28575" cap="flat" cmpd="sng">
            <a:solidFill>
              <a:srgbClr val="6D9EEB"/>
            </a:solidFill>
            <a:prstDash val="lgDashDot"/>
            <a:round/>
            <a:headEnd type="triangle" w="med" len="med"/>
            <a:tailEnd type="triangle" w="med" len="med"/>
          </a:ln>
        </p:spPr>
      </p:cxnSp>
      <p:cxnSp>
        <p:nvCxnSpPr>
          <p:cNvPr id="908" name="Google Shape;908;p65"/>
          <p:cNvCxnSpPr>
            <a:stCxn id="897" idx="6"/>
            <a:endCxn id="900" idx="0"/>
          </p:cNvCxnSpPr>
          <p:nvPr/>
        </p:nvCxnSpPr>
        <p:spPr>
          <a:xfrm>
            <a:off x="1625025" y="2684714"/>
            <a:ext cx="851700" cy="1119900"/>
          </a:xfrm>
          <a:prstGeom prst="straightConnector1">
            <a:avLst/>
          </a:prstGeom>
          <a:noFill/>
          <a:ln w="28575" cap="flat" cmpd="sng">
            <a:solidFill>
              <a:srgbClr val="6D9EEB"/>
            </a:solidFill>
            <a:prstDash val="lgDashDot"/>
            <a:round/>
            <a:headEnd type="triangle" w="med" len="med"/>
            <a:tailEnd type="triangle" w="med" len="med"/>
          </a:ln>
        </p:spPr>
      </p:cxnSp>
      <p:cxnSp>
        <p:nvCxnSpPr>
          <p:cNvPr id="909" name="Google Shape;909;p65"/>
          <p:cNvCxnSpPr>
            <a:stCxn id="901" idx="1"/>
            <a:endCxn id="900" idx="0"/>
          </p:cNvCxnSpPr>
          <p:nvPr/>
        </p:nvCxnSpPr>
        <p:spPr>
          <a:xfrm flipH="1">
            <a:off x="2476582" y="3246739"/>
            <a:ext cx="2267100" cy="558000"/>
          </a:xfrm>
          <a:prstGeom prst="straightConnector1">
            <a:avLst/>
          </a:prstGeom>
          <a:noFill/>
          <a:ln w="28575" cap="flat" cmpd="sng">
            <a:solidFill>
              <a:srgbClr val="6D9EEB"/>
            </a:solidFill>
            <a:prstDash val="lgDashDot"/>
            <a:round/>
            <a:headEnd type="triangle" w="med" len="med"/>
            <a:tailEnd type="triangle" w="med" len="med"/>
          </a:ln>
        </p:spPr>
      </p:cxn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66"/>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915" name="Google Shape;915;p66"/>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PAY TO PLAY</a:t>
            </a:r>
            <a:endParaRPr sz="1700" b="1">
              <a:solidFill>
                <a:srgbClr val="BFBFBF"/>
              </a:solidFill>
              <a:latin typeface="Proxima Nova"/>
              <a:ea typeface="Proxima Nova"/>
              <a:cs typeface="Proxima Nova"/>
              <a:sym typeface="Proxima Nova"/>
            </a:endParaRPr>
          </a:p>
        </p:txBody>
      </p:sp>
      <p:sp>
        <p:nvSpPr>
          <p:cNvPr id="916" name="Google Shape;916;p66"/>
          <p:cNvSpPr txBox="1">
            <a:spLocks noGrp="1"/>
          </p:cNvSpPr>
          <p:nvPr>
            <p:ph type="body" idx="1"/>
          </p:nvPr>
        </p:nvSpPr>
        <p:spPr>
          <a:xfrm>
            <a:off x="4572000" y="1500200"/>
            <a:ext cx="3826200" cy="287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b="1">
                <a:latin typeface="Proxima Nova"/>
                <a:ea typeface="Proxima Nova"/>
                <a:cs typeface="Proxima Nova"/>
                <a:sym typeface="Proxima Nova"/>
              </a:rPr>
              <a:t>Proof of Work (</a:t>
            </a:r>
            <a:r>
              <a:rPr lang="en" sz="1700" b="1">
                <a:solidFill>
                  <a:schemeClr val="dk2"/>
                </a:solidFill>
                <a:latin typeface="Proxima Nova"/>
                <a:ea typeface="Proxima Nova"/>
                <a:cs typeface="Proxima Nova"/>
                <a:sym typeface="Proxima Nova"/>
              </a:rPr>
              <a:t>İş Kanıtı)</a:t>
            </a:r>
            <a:r>
              <a:rPr lang="en" sz="1700" b="1">
                <a:latin typeface="Proxima Nova"/>
                <a:ea typeface="Proxima Nova"/>
                <a:cs typeface="Proxima Nova"/>
                <a:sym typeface="Proxima Nova"/>
              </a:rPr>
              <a:t>:</a:t>
            </a:r>
            <a:endParaRPr sz="1700" b="1">
              <a:latin typeface="Proxima Nova"/>
              <a:ea typeface="Proxima Nova"/>
              <a:cs typeface="Proxima Nova"/>
              <a:sym typeface="Proxima Nova"/>
            </a:endParaRPr>
          </a:p>
          <a:p>
            <a:pPr marL="342900" lvl="0" indent="-196850" algn="l" rtl="0">
              <a:spcBef>
                <a:spcPts val="0"/>
              </a:spcBef>
              <a:spcAft>
                <a:spcPts val="0"/>
              </a:spcAft>
              <a:buSzPts val="1700"/>
              <a:buFont typeface="Proxima Nova"/>
              <a:buChar char="●"/>
            </a:pPr>
            <a:r>
              <a:rPr lang="en" sz="1700">
                <a:latin typeface="Proxima Nova"/>
                <a:ea typeface="Proxima Nova"/>
                <a:cs typeface="Proxima Nova"/>
                <a:sym typeface="Proxima Nova"/>
              </a:rPr>
              <a:t>Bir blok önermek için, İş Kanıtı (Proof-of-Work) veya bir karma bulmacanın çözümünü gerektirir</a:t>
            </a:r>
            <a:endParaRPr sz="1700">
              <a:latin typeface="Proxima Nova"/>
              <a:ea typeface="Proxima Nova"/>
              <a:cs typeface="Proxima Nova"/>
              <a:sym typeface="Proxima Nova"/>
            </a:endParaRPr>
          </a:p>
          <a:p>
            <a:pPr marL="342900" lvl="0" indent="-196850" algn="l" rtl="0">
              <a:spcBef>
                <a:spcPts val="0"/>
              </a:spcBef>
              <a:spcAft>
                <a:spcPts val="0"/>
              </a:spcAft>
              <a:buSzPts val="1700"/>
              <a:buFont typeface="Proxima Nova"/>
              <a:buChar char="●"/>
            </a:pPr>
            <a:r>
              <a:rPr lang="en" sz="1700">
                <a:latin typeface="Proxima Nova"/>
                <a:ea typeface="Proxima Nova"/>
                <a:cs typeface="Proxima Nova"/>
                <a:sym typeface="Proxima Nova"/>
              </a:rPr>
              <a:t>Hash bulmacası yalnızca kaynakları harcayan kaba kuvvet hesaplaması (brute-force computation) kullanılarak çözülebilir.</a:t>
            </a:r>
            <a:endParaRPr sz="1700">
              <a:latin typeface="Proxima Nova"/>
              <a:ea typeface="Proxima Nova"/>
              <a:cs typeface="Proxima Nova"/>
              <a:sym typeface="Proxima Nova"/>
            </a:endParaRPr>
          </a:p>
          <a:p>
            <a:pPr marL="342900" lvl="0" indent="-196850" algn="l" rtl="0">
              <a:spcBef>
                <a:spcPts val="0"/>
              </a:spcBef>
              <a:spcAft>
                <a:spcPts val="0"/>
              </a:spcAft>
              <a:buSzPts val="1700"/>
              <a:buFont typeface="Proxima Nova"/>
              <a:buChar char="●"/>
            </a:pPr>
            <a:r>
              <a:rPr lang="en" sz="1700">
                <a:latin typeface="Proxima Nova"/>
                <a:ea typeface="Proxima Nova"/>
                <a:cs typeface="Proxima Nova"/>
                <a:sym typeface="Proxima Nova"/>
              </a:rPr>
              <a:t>Blok oluşturan ve öneren kişilere madenciler </a:t>
            </a:r>
            <a:r>
              <a:rPr lang="en" sz="1700" b="1">
                <a:latin typeface="Proxima Nova"/>
                <a:ea typeface="Proxima Nova"/>
                <a:cs typeface="Proxima Nova"/>
                <a:sym typeface="Proxima Nova"/>
              </a:rPr>
              <a:t>(miners)</a:t>
            </a:r>
            <a:r>
              <a:rPr lang="en" sz="1700">
                <a:latin typeface="Proxima Nova"/>
                <a:ea typeface="Proxima Nova"/>
                <a:cs typeface="Proxima Nova"/>
                <a:sym typeface="Proxima Nova"/>
              </a:rPr>
              <a:t> denir.</a:t>
            </a:r>
            <a:endParaRPr sz="1700">
              <a:latin typeface="Proxima Nova"/>
              <a:ea typeface="Proxima Nova"/>
              <a:cs typeface="Proxima Nova"/>
              <a:sym typeface="Proxima Nova"/>
            </a:endParaRPr>
          </a:p>
        </p:txBody>
      </p:sp>
      <p:sp>
        <p:nvSpPr>
          <p:cNvPr id="917" name="Google Shape;917;p66"/>
          <p:cNvSpPr/>
          <p:nvPr/>
        </p:nvSpPr>
        <p:spPr>
          <a:xfrm>
            <a:off x="2400307" y="1279269"/>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918" name="Google Shape;918;p66"/>
          <p:cNvSpPr/>
          <p:nvPr/>
        </p:nvSpPr>
        <p:spPr>
          <a:xfrm>
            <a:off x="1793364" y="350954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pic>
        <p:nvPicPr>
          <p:cNvPr id="919" name="Google Shape;919;p66"/>
          <p:cNvPicPr preferRelativeResize="0"/>
          <p:nvPr/>
        </p:nvPicPr>
        <p:blipFill>
          <a:blip r:embed="rId3">
            <a:alphaModFix/>
          </a:blip>
          <a:stretch>
            <a:fillRect/>
          </a:stretch>
        </p:blipFill>
        <p:spPr>
          <a:xfrm>
            <a:off x="3008024" y="2390619"/>
            <a:ext cx="1028700" cy="1071563"/>
          </a:xfrm>
          <a:prstGeom prst="rect">
            <a:avLst/>
          </a:prstGeom>
          <a:noFill/>
          <a:ln>
            <a:noFill/>
          </a:ln>
        </p:spPr>
      </p:pic>
      <p:pic>
        <p:nvPicPr>
          <p:cNvPr id="920" name="Google Shape;920;p66"/>
          <p:cNvPicPr preferRelativeResize="0"/>
          <p:nvPr/>
        </p:nvPicPr>
        <p:blipFill>
          <a:blip r:embed="rId3">
            <a:alphaModFix/>
          </a:blip>
          <a:stretch>
            <a:fillRect/>
          </a:stretch>
        </p:blipFill>
        <p:spPr>
          <a:xfrm>
            <a:off x="493230" y="1714069"/>
            <a:ext cx="1028700" cy="1071563"/>
          </a:xfrm>
          <a:prstGeom prst="rect">
            <a:avLst/>
          </a:prstGeom>
          <a:noFill/>
          <a:ln>
            <a:noFill/>
          </a:ln>
        </p:spPr>
      </p:pic>
      <p:cxnSp>
        <p:nvCxnSpPr>
          <p:cNvPr id="921" name="Google Shape;921;p66"/>
          <p:cNvCxnSpPr>
            <a:stCxn id="920" idx="3"/>
            <a:endCxn id="917" idx="2"/>
          </p:cNvCxnSpPr>
          <p:nvPr/>
        </p:nvCxnSpPr>
        <p:spPr>
          <a:xfrm rot="10800000" flipH="1">
            <a:off x="1521930" y="1714050"/>
            <a:ext cx="878400" cy="535800"/>
          </a:xfrm>
          <a:prstGeom prst="curvedConnector3">
            <a:avLst>
              <a:gd name="adj1" fmla="val 49999"/>
            </a:avLst>
          </a:prstGeom>
          <a:noFill/>
          <a:ln w="38100" cap="flat" cmpd="sng">
            <a:solidFill>
              <a:srgbClr val="93C47D"/>
            </a:solidFill>
            <a:prstDash val="solid"/>
            <a:round/>
            <a:headEnd type="triangle" w="med" len="med"/>
            <a:tailEnd type="diamond" w="med" len="med"/>
          </a:ln>
        </p:spPr>
      </p:cxnSp>
      <p:cxnSp>
        <p:nvCxnSpPr>
          <p:cNvPr id="922" name="Google Shape;922;p66"/>
          <p:cNvCxnSpPr>
            <a:stCxn id="918" idx="0"/>
            <a:endCxn id="919" idx="1"/>
          </p:cNvCxnSpPr>
          <p:nvPr/>
        </p:nvCxnSpPr>
        <p:spPr>
          <a:xfrm rot="-5400000">
            <a:off x="2326464" y="2828094"/>
            <a:ext cx="583200" cy="779700"/>
          </a:xfrm>
          <a:prstGeom prst="curvedConnector2">
            <a:avLst/>
          </a:prstGeom>
          <a:noFill/>
          <a:ln w="38100" cap="flat" cmpd="sng">
            <a:solidFill>
              <a:srgbClr val="E06666"/>
            </a:solidFill>
            <a:prstDash val="solid"/>
            <a:round/>
            <a:headEnd type="diamond" w="med" len="med"/>
            <a:tailEnd type="triangle" w="med" len="med"/>
          </a:ln>
        </p:spPr>
      </p:cxnSp>
      <p:sp>
        <p:nvSpPr>
          <p:cNvPr id="923" name="Google Shape;923;p66"/>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GLORIA ZHAO</a:t>
            </a:r>
            <a:endParaRPr sz="900">
              <a:solidFill>
                <a:srgbClr val="B7B7B7"/>
              </a:solidFill>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sp>
        <p:nvSpPr>
          <p:cNvPr id="928" name="Google Shape;928;p67"/>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929" name="Google Shape;929;p67"/>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930" name="Google Shape;930;p67"/>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PROOF-OF-WORK WORKS</a:t>
            </a:r>
            <a:endParaRPr sz="1700" b="1">
              <a:solidFill>
                <a:srgbClr val="BFBFBF"/>
              </a:solidFill>
              <a:latin typeface="Proxima Nova"/>
              <a:ea typeface="Proxima Nova"/>
              <a:cs typeface="Proxima Nova"/>
              <a:sym typeface="Proxima Nova"/>
            </a:endParaRPr>
          </a:p>
        </p:txBody>
      </p:sp>
      <p:sp>
        <p:nvSpPr>
          <p:cNvPr id="931" name="Google Shape;931;p67"/>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932" name="Google Shape;932;p67"/>
          <p:cNvSpPr txBox="1">
            <a:spLocks noGrp="1"/>
          </p:cNvSpPr>
          <p:nvPr>
            <p:ph type="body" idx="1"/>
          </p:nvPr>
        </p:nvSpPr>
        <p:spPr>
          <a:xfrm>
            <a:off x="6328048" y="1894144"/>
            <a:ext cx="2668800" cy="2660100"/>
          </a:xfrm>
          <a:prstGeom prst="rect">
            <a:avLst/>
          </a:prstGeom>
          <a:noFill/>
          <a:ln>
            <a:noFill/>
          </a:ln>
        </p:spPr>
        <p:txBody>
          <a:bodyPr spcFirstLastPara="1" wrap="square" lIns="91425" tIns="91425" rIns="91425" bIns="91425" anchor="ctr" anchorCtr="0">
            <a:noAutofit/>
          </a:bodyPr>
          <a:lstStyle/>
          <a:p>
            <a:pPr marL="342900" lvl="0" indent="0" algn="l" rtl="0">
              <a:spcBef>
                <a:spcPts val="0"/>
              </a:spcBef>
              <a:spcAft>
                <a:spcPts val="0"/>
              </a:spcAft>
              <a:buNone/>
            </a:pPr>
            <a:r>
              <a:rPr lang="en" sz="1700">
                <a:latin typeface="Proxima Nova"/>
                <a:ea typeface="Proxima Nova"/>
                <a:cs typeface="Proxima Nova"/>
                <a:sym typeface="Proxima Nova"/>
              </a:rPr>
              <a:t>Gillian'ın birçok kimliği var ama kaynakları kısıtlı</a:t>
            </a:r>
            <a:endParaRPr sz="1700">
              <a:latin typeface="Proxima Nova"/>
              <a:ea typeface="Proxima Nova"/>
              <a:cs typeface="Proxima Nova"/>
              <a:sym typeface="Proxima Nova"/>
            </a:endParaRPr>
          </a:p>
        </p:txBody>
      </p:sp>
      <p:sp>
        <p:nvSpPr>
          <p:cNvPr id="933" name="Google Shape;933;p67"/>
          <p:cNvSpPr/>
          <p:nvPr/>
        </p:nvSpPr>
        <p:spPr>
          <a:xfrm>
            <a:off x="755325" y="2250014"/>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Nick</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ctr" rtl="0">
              <a:spcBef>
                <a:spcPts val="0"/>
              </a:spcBef>
              <a:spcAft>
                <a:spcPts val="0"/>
              </a:spcAft>
              <a:buNone/>
            </a:pPr>
            <a:endParaRPr sz="1300">
              <a:solidFill>
                <a:schemeClr val="dk2"/>
              </a:solidFill>
            </a:endParaRPr>
          </a:p>
        </p:txBody>
      </p:sp>
      <p:sp>
        <p:nvSpPr>
          <p:cNvPr id="934" name="Google Shape;934;p67"/>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935" name="Google Shape;935;p67"/>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936" name="Google Shape;936;p67"/>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937" name="Google Shape;937;p67"/>
          <p:cNvSpPr/>
          <p:nvPr/>
        </p:nvSpPr>
        <p:spPr>
          <a:xfrm>
            <a:off x="4616318" y="3119419"/>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Gloria</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l" rtl="0">
              <a:spcBef>
                <a:spcPts val="0"/>
              </a:spcBef>
              <a:spcAft>
                <a:spcPts val="0"/>
              </a:spcAft>
              <a:buNone/>
            </a:pPr>
            <a:endParaRPr sz="1300">
              <a:solidFill>
                <a:schemeClr val="dk2"/>
              </a:solidFill>
            </a:endParaRPr>
          </a:p>
        </p:txBody>
      </p:sp>
      <p:cxnSp>
        <p:nvCxnSpPr>
          <p:cNvPr id="938" name="Google Shape;938;p67"/>
          <p:cNvCxnSpPr>
            <a:stCxn id="935" idx="3"/>
            <a:endCxn id="936" idx="0"/>
          </p:cNvCxnSpPr>
          <p:nvPr/>
        </p:nvCxnSpPr>
        <p:spPr>
          <a:xfrm flipH="1">
            <a:off x="2476753" y="2174373"/>
            <a:ext cx="1573200" cy="1630200"/>
          </a:xfrm>
          <a:prstGeom prst="straightConnector1">
            <a:avLst/>
          </a:prstGeom>
          <a:noFill/>
          <a:ln w="28575" cap="flat" cmpd="sng">
            <a:solidFill>
              <a:srgbClr val="6D9EEB"/>
            </a:solidFill>
            <a:prstDash val="solid"/>
            <a:round/>
            <a:headEnd type="none" w="med" len="med"/>
            <a:tailEnd type="triangle" w="med" len="med"/>
          </a:ln>
        </p:spPr>
      </p:cxnSp>
      <p:cxnSp>
        <p:nvCxnSpPr>
          <p:cNvPr id="939" name="Google Shape;939;p67"/>
          <p:cNvCxnSpPr>
            <a:stCxn id="935" idx="3"/>
            <a:endCxn id="934" idx="4"/>
          </p:cNvCxnSpPr>
          <p:nvPr/>
        </p:nvCxnSpPr>
        <p:spPr>
          <a:xfrm rot="10800000">
            <a:off x="2476753" y="1968573"/>
            <a:ext cx="1573200" cy="205800"/>
          </a:xfrm>
          <a:prstGeom prst="straightConnector1">
            <a:avLst/>
          </a:prstGeom>
          <a:noFill/>
          <a:ln w="28575" cap="flat" cmpd="sng">
            <a:solidFill>
              <a:srgbClr val="93C47D"/>
            </a:solidFill>
            <a:prstDash val="solid"/>
            <a:round/>
            <a:headEnd type="none" w="med" len="med"/>
            <a:tailEnd type="triangle" w="med" len="med"/>
          </a:ln>
        </p:spPr>
      </p:cxnSp>
      <p:cxnSp>
        <p:nvCxnSpPr>
          <p:cNvPr id="940" name="Google Shape;940;p67"/>
          <p:cNvCxnSpPr>
            <a:stCxn id="934" idx="4"/>
            <a:endCxn id="933" idx="6"/>
          </p:cNvCxnSpPr>
          <p:nvPr/>
        </p:nvCxnSpPr>
        <p:spPr>
          <a:xfrm flipH="1">
            <a:off x="1625032" y="1968506"/>
            <a:ext cx="851700" cy="716100"/>
          </a:xfrm>
          <a:prstGeom prst="straightConnector1">
            <a:avLst/>
          </a:prstGeom>
          <a:noFill/>
          <a:ln w="28575" cap="flat" cmpd="sng">
            <a:solidFill>
              <a:srgbClr val="93C47D"/>
            </a:solidFill>
            <a:prstDash val="lgDash"/>
            <a:round/>
            <a:headEnd type="triangle" w="med" len="med"/>
            <a:tailEnd type="triangle" w="med" len="med"/>
          </a:ln>
        </p:spPr>
      </p:cxnSp>
      <p:cxnSp>
        <p:nvCxnSpPr>
          <p:cNvPr id="941" name="Google Shape;941;p67"/>
          <p:cNvCxnSpPr>
            <a:stCxn id="934" idx="4"/>
            <a:endCxn id="936" idx="0"/>
          </p:cNvCxnSpPr>
          <p:nvPr/>
        </p:nvCxnSpPr>
        <p:spPr>
          <a:xfrm>
            <a:off x="2476732" y="1968506"/>
            <a:ext cx="0" cy="1836300"/>
          </a:xfrm>
          <a:prstGeom prst="straightConnector1">
            <a:avLst/>
          </a:prstGeom>
          <a:noFill/>
          <a:ln w="28575" cap="flat" cmpd="sng">
            <a:solidFill>
              <a:srgbClr val="93C47D"/>
            </a:solidFill>
            <a:prstDash val="lgDash"/>
            <a:round/>
            <a:headEnd type="triangle" w="med" len="med"/>
            <a:tailEnd type="triangle" w="med" len="med"/>
          </a:ln>
        </p:spPr>
      </p:cxnSp>
      <p:cxnSp>
        <p:nvCxnSpPr>
          <p:cNvPr id="942" name="Google Shape;942;p67"/>
          <p:cNvCxnSpPr>
            <a:stCxn id="934" idx="4"/>
            <a:endCxn id="937" idx="1"/>
          </p:cNvCxnSpPr>
          <p:nvPr/>
        </p:nvCxnSpPr>
        <p:spPr>
          <a:xfrm>
            <a:off x="2476732" y="1968506"/>
            <a:ext cx="2267100" cy="1278300"/>
          </a:xfrm>
          <a:prstGeom prst="straightConnector1">
            <a:avLst/>
          </a:prstGeom>
          <a:noFill/>
          <a:ln w="28575" cap="flat" cmpd="sng">
            <a:solidFill>
              <a:srgbClr val="93C47D"/>
            </a:solidFill>
            <a:prstDash val="lgDash"/>
            <a:round/>
            <a:headEnd type="triangle" w="med" len="med"/>
            <a:tailEnd type="triangle" w="med" len="med"/>
          </a:ln>
        </p:spPr>
      </p:cxnSp>
      <p:cxnSp>
        <p:nvCxnSpPr>
          <p:cNvPr id="943" name="Google Shape;943;p67"/>
          <p:cNvCxnSpPr>
            <a:stCxn id="934" idx="4"/>
            <a:endCxn id="936" idx="0"/>
          </p:cNvCxnSpPr>
          <p:nvPr/>
        </p:nvCxnSpPr>
        <p:spPr>
          <a:xfrm>
            <a:off x="2476732" y="1968506"/>
            <a:ext cx="0" cy="1836300"/>
          </a:xfrm>
          <a:prstGeom prst="straightConnector1">
            <a:avLst/>
          </a:prstGeom>
          <a:noFill/>
          <a:ln w="28575" cap="flat" cmpd="sng">
            <a:solidFill>
              <a:srgbClr val="6D9EEB"/>
            </a:solidFill>
            <a:prstDash val="lgDashDot"/>
            <a:round/>
            <a:headEnd type="triangle" w="med" len="med"/>
            <a:tailEnd type="triangle" w="med" len="med"/>
          </a:ln>
        </p:spPr>
      </p:cxnSp>
      <p:cxnSp>
        <p:nvCxnSpPr>
          <p:cNvPr id="944" name="Google Shape;944;p67"/>
          <p:cNvCxnSpPr>
            <a:stCxn id="933" idx="6"/>
            <a:endCxn id="936" idx="0"/>
          </p:cNvCxnSpPr>
          <p:nvPr/>
        </p:nvCxnSpPr>
        <p:spPr>
          <a:xfrm>
            <a:off x="1625025" y="2684714"/>
            <a:ext cx="851700" cy="1119900"/>
          </a:xfrm>
          <a:prstGeom prst="straightConnector1">
            <a:avLst/>
          </a:prstGeom>
          <a:noFill/>
          <a:ln w="28575" cap="flat" cmpd="sng">
            <a:solidFill>
              <a:srgbClr val="6D9EEB"/>
            </a:solidFill>
            <a:prstDash val="lgDashDot"/>
            <a:round/>
            <a:headEnd type="triangle" w="med" len="med"/>
            <a:tailEnd type="triangle" w="med" len="med"/>
          </a:ln>
        </p:spPr>
      </p:cxnSp>
      <p:cxnSp>
        <p:nvCxnSpPr>
          <p:cNvPr id="945" name="Google Shape;945;p67"/>
          <p:cNvCxnSpPr>
            <a:stCxn id="937" idx="1"/>
            <a:endCxn id="936" idx="0"/>
          </p:cNvCxnSpPr>
          <p:nvPr/>
        </p:nvCxnSpPr>
        <p:spPr>
          <a:xfrm flipH="1">
            <a:off x="2476582" y="3246739"/>
            <a:ext cx="2267100" cy="558000"/>
          </a:xfrm>
          <a:prstGeom prst="straightConnector1">
            <a:avLst/>
          </a:prstGeom>
          <a:noFill/>
          <a:ln w="28575" cap="flat" cmpd="sng">
            <a:solidFill>
              <a:srgbClr val="6D9EEB"/>
            </a:solidFill>
            <a:prstDash val="lgDashDot"/>
            <a:round/>
            <a:headEnd type="triangle" w="med" len="med"/>
            <a:tailEnd type="triangle" w="med" len="med"/>
          </a:ln>
        </p:spPr>
      </p:cxnSp>
      <p:pic>
        <p:nvPicPr>
          <p:cNvPr id="946" name="Google Shape;946;p67"/>
          <p:cNvPicPr preferRelativeResize="0"/>
          <p:nvPr/>
        </p:nvPicPr>
        <p:blipFill>
          <a:blip r:embed="rId3">
            <a:alphaModFix/>
          </a:blip>
          <a:stretch>
            <a:fillRect/>
          </a:stretch>
        </p:blipFill>
        <p:spPr>
          <a:xfrm>
            <a:off x="5137249" y="313369"/>
            <a:ext cx="1028700" cy="1071563"/>
          </a:xfrm>
          <a:prstGeom prst="rect">
            <a:avLst/>
          </a:prstGeom>
          <a:noFill/>
          <a:ln>
            <a:noFill/>
          </a:ln>
        </p:spPr>
      </p:pic>
      <p:pic>
        <p:nvPicPr>
          <p:cNvPr id="947" name="Google Shape;947;p67"/>
          <p:cNvPicPr preferRelativeResize="0"/>
          <p:nvPr/>
        </p:nvPicPr>
        <p:blipFill>
          <a:blip r:embed="rId3">
            <a:alphaModFix/>
          </a:blip>
          <a:stretch>
            <a:fillRect/>
          </a:stretch>
        </p:blipFill>
        <p:spPr>
          <a:xfrm>
            <a:off x="234755" y="1037194"/>
            <a:ext cx="1028700" cy="1071563"/>
          </a:xfrm>
          <a:prstGeom prst="rect">
            <a:avLst/>
          </a:prstGeom>
          <a:noFill/>
          <a:ln>
            <a:noFill/>
          </a:ln>
        </p:spPr>
      </p:pic>
      <p:pic>
        <p:nvPicPr>
          <p:cNvPr id="948" name="Google Shape;948;p67"/>
          <p:cNvPicPr preferRelativeResize="0"/>
          <p:nvPr/>
        </p:nvPicPr>
        <p:blipFill>
          <a:blip r:embed="rId3">
            <a:alphaModFix/>
          </a:blip>
          <a:stretch>
            <a:fillRect/>
          </a:stretch>
        </p:blipFill>
        <p:spPr>
          <a:xfrm>
            <a:off x="675654" y="3482766"/>
            <a:ext cx="1028700" cy="1071563"/>
          </a:xfrm>
          <a:prstGeom prst="rect">
            <a:avLst/>
          </a:prstGeom>
          <a:noFill/>
          <a:ln>
            <a:noFill/>
          </a:ln>
        </p:spPr>
      </p:pic>
      <p:cxnSp>
        <p:nvCxnSpPr>
          <p:cNvPr id="949" name="Google Shape;949;p67"/>
          <p:cNvCxnSpPr>
            <a:stCxn id="948" idx="3"/>
            <a:endCxn id="936" idx="2"/>
          </p:cNvCxnSpPr>
          <p:nvPr/>
        </p:nvCxnSpPr>
        <p:spPr>
          <a:xfrm>
            <a:off x="1704354" y="4018547"/>
            <a:ext cx="337500" cy="220800"/>
          </a:xfrm>
          <a:prstGeom prst="curvedConnector3">
            <a:avLst>
              <a:gd name="adj1" fmla="val 48818"/>
            </a:avLst>
          </a:prstGeom>
          <a:noFill/>
          <a:ln w="38100" cap="flat" cmpd="sng">
            <a:solidFill>
              <a:srgbClr val="6FA8DC"/>
            </a:solidFill>
            <a:prstDash val="solid"/>
            <a:round/>
            <a:headEnd type="triangle" w="med" len="med"/>
            <a:tailEnd type="diamond" w="med" len="med"/>
          </a:ln>
        </p:spPr>
      </p:cxnSp>
      <p:cxnSp>
        <p:nvCxnSpPr>
          <p:cNvPr id="950" name="Google Shape;950;p67"/>
          <p:cNvCxnSpPr>
            <a:stCxn id="947" idx="3"/>
            <a:endCxn id="934" idx="2"/>
          </p:cNvCxnSpPr>
          <p:nvPr/>
        </p:nvCxnSpPr>
        <p:spPr>
          <a:xfrm rot="10800000" flipH="1">
            <a:off x="1263455" y="1533675"/>
            <a:ext cx="778500" cy="39300"/>
          </a:xfrm>
          <a:prstGeom prst="curvedConnector3">
            <a:avLst>
              <a:gd name="adj1" fmla="val 50001"/>
            </a:avLst>
          </a:prstGeom>
          <a:noFill/>
          <a:ln w="38100" cap="flat" cmpd="sng">
            <a:solidFill>
              <a:srgbClr val="93C47D"/>
            </a:solidFill>
            <a:prstDash val="solid"/>
            <a:round/>
            <a:headEnd type="triangle" w="med" len="med"/>
            <a:tailEnd type="diamond" w="med" len="med"/>
          </a:ln>
        </p:spPr>
      </p:cxnSp>
      <p:cxnSp>
        <p:nvCxnSpPr>
          <p:cNvPr id="951" name="Google Shape;951;p67"/>
          <p:cNvCxnSpPr>
            <a:stCxn id="935" idx="0"/>
            <a:endCxn id="946" idx="1"/>
          </p:cNvCxnSpPr>
          <p:nvPr/>
        </p:nvCxnSpPr>
        <p:spPr>
          <a:xfrm rot="-5400000">
            <a:off x="4455689" y="750844"/>
            <a:ext cx="583200" cy="779700"/>
          </a:xfrm>
          <a:prstGeom prst="curvedConnector2">
            <a:avLst/>
          </a:prstGeom>
          <a:noFill/>
          <a:ln w="38100" cap="flat" cmpd="sng">
            <a:solidFill>
              <a:srgbClr val="E06666"/>
            </a:solidFill>
            <a:prstDash val="solid"/>
            <a:round/>
            <a:headEnd type="diamond" w="med" len="med"/>
            <a:tailEnd type="triangle" w="med" len="med"/>
          </a:ln>
        </p:spPr>
      </p:cxnSp>
      <p:cxnSp>
        <p:nvCxnSpPr>
          <p:cNvPr id="952" name="Google Shape;952;p67"/>
          <p:cNvCxnSpPr>
            <a:stCxn id="937" idx="0"/>
            <a:endCxn id="946" idx="3"/>
          </p:cNvCxnSpPr>
          <p:nvPr/>
        </p:nvCxnSpPr>
        <p:spPr>
          <a:xfrm rot="-5400000">
            <a:off x="4473368" y="1426819"/>
            <a:ext cx="2270400" cy="1114800"/>
          </a:xfrm>
          <a:prstGeom prst="curvedConnector4">
            <a:avLst>
              <a:gd name="adj1" fmla="val 30522"/>
              <a:gd name="adj2" fmla="val 159199"/>
            </a:avLst>
          </a:prstGeom>
          <a:noFill/>
          <a:ln w="38100" cap="flat" cmpd="sng">
            <a:solidFill>
              <a:srgbClr val="E06666"/>
            </a:solidFill>
            <a:prstDash val="solid"/>
            <a:round/>
            <a:headEnd type="diamond" w="med" len="med"/>
            <a:tailEnd type="triangle" w="med" len="med"/>
          </a:ln>
        </p:spPr>
      </p:cxnSp>
      <p:cxnSp>
        <p:nvCxnSpPr>
          <p:cNvPr id="953" name="Google Shape;953;p67"/>
          <p:cNvCxnSpPr>
            <a:stCxn id="933" idx="5"/>
            <a:endCxn id="946" idx="2"/>
          </p:cNvCxnSpPr>
          <p:nvPr/>
        </p:nvCxnSpPr>
        <p:spPr>
          <a:xfrm rot="-5400000">
            <a:off x="2771010" y="111643"/>
            <a:ext cx="1607100" cy="4153800"/>
          </a:xfrm>
          <a:prstGeom prst="curvedConnector3">
            <a:avLst>
              <a:gd name="adj1" fmla="val -18998"/>
            </a:avLst>
          </a:prstGeom>
          <a:noFill/>
          <a:ln w="38100" cap="flat" cmpd="sng">
            <a:solidFill>
              <a:srgbClr val="E06666"/>
            </a:solidFill>
            <a:prstDash val="solid"/>
            <a:round/>
            <a:headEnd type="diamond" w="med" len="med"/>
            <a:tailEnd type="triangle" w="med" len="med"/>
          </a:ln>
        </p:spPr>
      </p:cxn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68"/>
          <p:cNvSpPr/>
          <p:nvPr/>
        </p:nvSpPr>
        <p:spPr>
          <a:xfrm>
            <a:off x="0" y="-3056"/>
            <a:ext cx="9144000" cy="5143500"/>
          </a:xfrm>
          <a:prstGeom prst="rect">
            <a:avLst/>
          </a:prstGeom>
          <a:noFill/>
          <a:ln w="228600" cap="flat" cmpd="sng">
            <a:solidFill>
              <a:srgbClr val="6D9EEB"/>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sz="500"/>
          </a:p>
        </p:txBody>
      </p:sp>
      <p:sp>
        <p:nvSpPr>
          <p:cNvPr id="959" name="Google Shape;959;p68"/>
          <p:cNvSpPr/>
          <p:nvPr/>
        </p:nvSpPr>
        <p:spPr>
          <a:xfrm>
            <a:off x="529047" y="780712"/>
            <a:ext cx="5722434" cy="4048380"/>
          </a:xfrm>
          <a:prstGeom prst="irregularSeal2">
            <a:avLst/>
          </a:prstGeom>
          <a:gradFill>
            <a:gsLst>
              <a:gs pos="0">
                <a:srgbClr val="3177EE"/>
              </a:gs>
              <a:gs pos="100000">
                <a:srgbClr val="113D8A"/>
              </a:gs>
            </a:gsLst>
            <a:path path="circle">
              <a:fillToRect l="50000" t="50000" r="50000" b="50000"/>
            </a:path>
            <a:tileRect/>
          </a:gradFill>
          <a:ln w="38100" cap="flat" cmpd="sng">
            <a:solidFill>
              <a:srgbClr val="1155CC"/>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3000">
                <a:solidFill>
                  <a:srgbClr val="00FFFF"/>
                </a:solidFill>
                <a:latin typeface="Comic Sans MS"/>
                <a:ea typeface="Comic Sans MS"/>
                <a:cs typeface="Comic Sans MS"/>
                <a:sym typeface="Comic Sans MS"/>
              </a:rPr>
              <a:t>~no malicious activity~</a:t>
            </a:r>
            <a:endParaRPr sz="3000">
              <a:solidFill>
                <a:srgbClr val="00FFFF"/>
              </a:solidFill>
              <a:latin typeface="Comic Sans MS"/>
              <a:ea typeface="Comic Sans MS"/>
              <a:cs typeface="Comic Sans MS"/>
              <a:sym typeface="Comic Sans MS"/>
            </a:endParaRPr>
          </a:p>
        </p:txBody>
      </p:sp>
      <p:sp>
        <p:nvSpPr>
          <p:cNvPr id="960" name="Google Shape;960;p68"/>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961" name="Google Shape;961;p68"/>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CONSENSUS</a:t>
            </a:r>
            <a:endParaRPr sz="2700" b="1">
              <a:latin typeface="Montserrat"/>
              <a:ea typeface="Montserrat"/>
              <a:cs typeface="Montserrat"/>
              <a:sym typeface="Montserrat"/>
            </a:endParaRPr>
          </a:p>
        </p:txBody>
      </p:sp>
      <p:sp>
        <p:nvSpPr>
          <p:cNvPr id="962" name="Google Shape;962;p68"/>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PROOF-OF-WORK WORKS</a:t>
            </a:r>
            <a:endParaRPr sz="1700" b="1">
              <a:solidFill>
                <a:srgbClr val="BFBFBF"/>
              </a:solidFill>
              <a:latin typeface="Proxima Nova"/>
              <a:ea typeface="Proxima Nova"/>
              <a:cs typeface="Proxima Nova"/>
              <a:sym typeface="Proxima Nova"/>
            </a:endParaRPr>
          </a:p>
        </p:txBody>
      </p:sp>
      <p:sp>
        <p:nvSpPr>
          <p:cNvPr id="963" name="Google Shape;963;p68"/>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964" name="Google Shape;964;p68"/>
          <p:cNvSpPr/>
          <p:nvPr/>
        </p:nvSpPr>
        <p:spPr>
          <a:xfrm>
            <a:off x="755325" y="2250014"/>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Nick</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ctr" rtl="0">
              <a:spcBef>
                <a:spcPts val="0"/>
              </a:spcBef>
              <a:spcAft>
                <a:spcPts val="0"/>
              </a:spcAft>
              <a:buNone/>
            </a:pPr>
            <a:endParaRPr sz="1300">
              <a:solidFill>
                <a:schemeClr val="dk2"/>
              </a:solidFill>
            </a:endParaRPr>
          </a:p>
        </p:txBody>
      </p:sp>
      <p:sp>
        <p:nvSpPr>
          <p:cNvPr id="965" name="Google Shape;965;p68"/>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966" name="Google Shape;966;p68"/>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967" name="Google Shape;967;p68"/>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968" name="Google Shape;968;p68"/>
          <p:cNvSpPr/>
          <p:nvPr/>
        </p:nvSpPr>
        <p:spPr>
          <a:xfrm>
            <a:off x="4616318" y="3119419"/>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Gloria</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l" rtl="0">
              <a:spcBef>
                <a:spcPts val="0"/>
              </a:spcBef>
              <a:spcAft>
                <a:spcPts val="0"/>
              </a:spcAft>
              <a:buNone/>
            </a:pPr>
            <a:endParaRPr sz="1300">
              <a:solidFill>
                <a:schemeClr val="dk2"/>
              </a:solidFill>
            </a:endParaRPr>
          </a:p>
        </p:txBody>
      </p:sp>
      <p:cxnSp>
        <p:nvCxnSpPr>
          <p:cNvPr id="969" name="Google Shape;969;p68"/>
          <p:cNvCxnSpPr>
            <a:stCxn id="966" idx="3"/>
            <a:endCxn id="967" idx="0"/>
          </p:cNvCxnSpPr>
          <p:nvPr/>
        </p:nvCxnSpPr>
        <p:spPr>
          <a:xfrm flipH="1">
            <a:off x="2476753" y="2174373"/>
            <a:ext cx="1573200" cy="1630200"/>
          </a:xfrm>
          <a:prstGeom prst="straightConnector1">
            <a:avLst/>
          </a:prstGeom>
          <a:noFill/>
          <a:ln w="28575" cap="flat" cmpd="sng">
            <a:solidFill>
              <a:srgbClr val="6D9EEB"/>
            </a:solidFill>
            <a:prstDash val="solid"/>
            <a:round/>
            <a:headEnd type="none" w="med" len="med"/>
            <a:tailEnd type="triangle" w="med" len="med"/>
          </a:ln>
        </p:spPr>
      </p:cxnSp>
      <p:cxnSp>
        <p:nvCxnSpPr>
          <p:cNvPr id="970" name="Google Shape;970;p68"/>
          <p:cNvCxnSpPr>
            <a:stCxn id="966" idx="3"/>
            <a:endCxn id="965" idx="4"/>
          </p:cNvCxnSpPr>
          <p:nvPr/>
        </p:nvCxnSpPr>
        <p:spPr>
          <a:xfrm rot="10800000">
            <a:off x="2476753" y="1968573"/>
            <a:ext cx="1573200" cy="205800"/>
          </a:xfrm>
          <a:prstGeom prst="straightConnector1">
            <a:avLst/>
          </a:prstGeom>
          <a:noFill/>
          <a:ln w="28575" cap="flat" cmpd="sng">
            <a:solidFill>
              <a:srgbClr val="93C47D"/>
            </a:solidFill>
            <a:prstDash val="solid"/>
            <a:round/>
            <a:headEnd type="none" w="med" len="med"/>
            <a:tailEnd type="triangle" w="med" len="med"/>
          </a:ln>
        </p:spPr>
      </p:cxnSp>
      <p:cxnSp>
        <p:nvCxnSpPr>
          <p:cNvPr id="971" name="Google Shape;971;p68"/>
          <p:cNvCxnSpPr>
            <a:stCxn id="965" idx="4"/>
            <a:endCxn id="964" idx="6"/>
          </p:cNvCxnSpPr>
          <p:nvPr/>
        </p:nvCxnSpPr>
        <p:spPr>
          <a:xfrm flipH="1">
            <a:off x="1625032" y="1968506"/>
            <a:ext cx="851700" cy="716100"/>
          </a:xfrm>
          <a:prstGeom prst="straightConnector1">
            <a:avLst/>
          </a:prstGeom>
          <a:noFill/>
          <a:ln w="28575" cap="flat" cmpd="sng">
            <a:solidFill>
              <a:srgbClr val="93C47D"/>
            </a:solidFill>
            <a:prstDash val="lgDash"/>
            <a:round/>
            <a:headEnd type="triangle" w="med" len="med"/>
            <a:tailEnd type="triangle" w="med" len="med"/>
          </a:ln>
        </p:spPr>
      </p:cxnSp>
      <p:cxnSp>
        <p:nvCxnSpPr>
          <p:cNvPr id="972" name="Google Shape;972;p68"/>
          <p:cNvCxnSpPr/>
          <p:nvPr/>
        </p:nvCxnSpPr>
        <p:spPr>
          <a:xfrm>
            <a:off x="2476695" y="1968506"/>
            <a:ext cx="0" cy="1836300"/>
          </a:xfrm>
          <a:prstGeom prst="straightConnector1">
            <a:avLst/>
          </a:prstGeom>
          <a:noFill/>
          <a:ln w="28575" cap="flat" cmpd="sng">
            <a:solidFill>
              <a:srgbClr val="FF0000"/>
            </a:solidFill>
            <a:prstDash val="lgDashDot"/>
            <a:round/>
            <a:headEnd type="triangle" w="med" len="med"/>
            <a:tailEnd type="triangle" w="med" len="med"/>
          </a:ln>
        </p:spPr>
      </p:cxnSp>
      <p:cxnSp>
        <p:nvCxnSpPr>
          <p:cNvPr id="973" name="Google Shape;973;p68"/>
          <p:cNvCxnSpPr>
            <a:stCxn id="965" idx="4"/>
            <a:endCxn id="967" idx="0"/>
          </p:cNvCxnSpPr>
          <p:nvPr/>
        </p:nvCxnSpPr>
        <p:spPr>
          <a:xfrm>
            <a:off x="2476732" y="1968506"/>
            <a:ext cx="0" cy="1836300"/>
          </a:xfrm>
          <a:prstGeom prst="straightConnector1">
            <a:avLst/>
          </a:prstGeom>
          <a:noFill/>
          <a:ln w="28575" cap="flat" cmpd="sng">
            <a:solidFill>
              <a:srgbClr val="FF0000"/>
            </a:solidFill>
            <a:prstDash val="lgDash"/>
            <a:round/>
            <a:headEnd type="triangle" w="med" len="med"/>
            <a:tailEnd type="triangle" w="med" len="med"/>
          </a:ln>
        </p:spPr>
      </p:cxnSp>
      <p:cxnSp>
        <p:nvCxnSpPr>
          <p:cNvPr id="974" name="Google Shape;974;p68"/>
          <p:cNvCxnSpPr>
            <a:stCxn id="965" idx="4"/>
            <a:endCxn id="968" idx="1"/>
          </p:cNvCxnSpPr>
          <p:nvPr/>
        </p:nvCxnSpPr>
        <p:spPr>
          <a:xfrm>
            <a:off x="2476732" y="1968506"/>
            <a:ext cx="2267100" cy="1278300"/>
          </a:xfrm>
          <a:prstGeom prst="straightConnector1">
            <a:avLst/>
          </a:prstGeom>
          <a:noFill/>
          <a:ln w="28575" cap="flat" cmpd="sng">
            <a:solidFill>
              <a:srgbClr val="93C47D"/>
            </a:solidFill>
            <a:prstDash val="lgDash"/>
            <a:round/>
            <a:headEnd type="triangle" w="med" len="med"/>
            <a:tailEnd type="triangle" w="med" len="med"/>
          </a:ln>
        </p:spPr>
      </p:cxnSp>
      <p:cxnSp>
        <p:nvCxnSpPr>
          <p:cNvPr id="975" name="Google Shape;975;p68"/>
          <p:cNvCxnSpPr>
            <a:stCxn id="964" idx="6"/>
            <a:endCxn id="967" idx="0"/>
          </p:cNvCxnSpPr>
          <p:nvPr/>
        </p:nvCxnSpPr>
        <p:spPr>
          <a:xfrm>
            <a:off x="1625025" y="2684714"/>
            <a:ext cx="851700" cy="1119900"/>
          </a:xfrm>
          <a:prstGeom prst="straightConnector1">
            <a:avLst/>
          </a:prstGeom>
          <a:noFill/>
          <a:ln w="28575" cap="flat" cmpd="sng">
            <a:solidFill>
              <a:srgbClr val="6D9EEB"/>
            </a:solidFill>
            <a:prstDash val="lgDashDot"/>
            <a:round/>
            <a:headEnd type="triangle" w="med" len="med"/>
            <a:tailEnd type="triangle" w="med" len="med"/>
          </a:ln>
        </p:spPr>
      </p:cxnSp>
      <p:cxnSp>
        <p:nvCxnSpPr>
          <p:cNvPr id="976" name="Google Shape;976;p68"/>
          <p:cNvCxnSpPr>
            <a:stCxn id="968" idx="1"/>
            <a:endCxn id="967" idx="0"/>
          </p:cNvCxnSpPr>
          <p:nvPr/>
        </p:nvCxnSpPr>
        <p:spPr>
          <a:xfrm flipH="1">
            <a:off x="2476582" y="3246739"/>
            <a:ext cx="2267100" cy="558000"/>
          </a:xfrm>
          <a:prstGeom prst="straightConnector1">
            <a:avLst/>
          </a:prstGeom>
          <a:noFill/>
          <a:ln w="28575" cap="flat" cmpd="sng">
            <a:solidFill>
              <a:srgbClr val="6D9EEB"/>
            </a:solidFill>
            <a:prstDash val="lgDashDot"/>
            <a:round/>
            <a:headEnd type="triangle" w="med" len="med"/>
            <a:tailEnd type="triangle" w="med" len="med"/>
          </a:ln>
        </p:spPr>
      </p:cxnSp>
      <p:pic>
        <p:nvPicPr>
          <p:cNvPr id="977" name="Google Shape;977;p68"/>
          <p:cNvPicPr preferRelativeResize="0"/>
          <p:nvPr/>
        </p:nvPicPr>
        <p:blipFill>
          <a:blip r:embed="rId3">
            <a:alphaModFix/>
          </a:blip>
          <a:stretch>
            <a:fillRect/>
          </a:stretch>
        </p:blipFill>
        <p:spPr>
          <a:xfrm>
            <a:off x="5137249" y="313369"/>
            <a:ext cx="1028700" cy="1071563"/>
          </a:xfrm>
          <a:prstGeom prst="rect">
            <a:avLst/>
          </a:prstGeom>
          <a:noFill/>
          <a:ln>
            <a:noFill/>
          </a:ln>
        </p:spPr>
      </p:pic>
      <p:pic>
        <p:nvPicPr>
          <p:cNvPr id="978" name="Google Shape;978;p68"/>
          <p:cNvPicPr preferRelativeResize="0"/>
          <p:nvPr/>
        </p:nvPicPr>
        <p:blipFill>
          <a:blip r:embed="rId3">
            <a:alphaModFix/>
          </a:blip>
          <a:stretch>
            <a:fillRect/>
          </a:stretch>
        </p:blipFill>
        <p:spPr>
          <a:xfrm>
            <a:off x="234755" y="1037194"/>
            <a:ext cx="1028700" cy="1071563"/>
          </a:xfrm>
          <a:prstGeom prst="rect">
            <a:avLst/>
          </a:prstGeom>
          <a:noFill/>
          <a:ln>
            <a:noFill/>
          </a:ln>
        </p:spPr>
      </p:pic>
      <p:pic>
        <p:nvPicPr>
          <p:cNvPr id="979" name="Google Shape;979;p68"/>
          <p:cNvPicPr preferRelativeResize="0"/>
          <p:nvPr/>
        </p:nvPicPr>
        <p:blipFill>
          <a:blip r:embed="rId3">
            <a:alphaModFix/>
          </a:blip>
          <a:stretch>
            <a:fillRect/>
          </a:stretch>
        </p:blipFill>
        <p:spPr>
          <a:xfrm>
            <a:off x="675654" y="3482766"/>
            <a:ext cx="1028700" cy="1071563"/>
          </a:xfrm>
          <a:prstGeom prst="rect">
            <a:avLst/>
          </a:prstGeom>
          <a:noFill/>
          <a:ln>
            <a:noFill/>
          </a:ln>
        </p:spPr>
      </p:pic>
      <p:cxnSp>
        <p:nvCxnSpPr>
          <p:cNvPr id="980" name="Google Shape;980;p68"/>
          <p:cNvCxnSpPr>
            <a:stCxn id="979" idx="3"/>
            <a:endCxn id="967" idx="2"/>
          </p:cNvCxnSpPr>
          <p:nvPr/>
        </p:nvCxnSpPr>
        <p:spPr>
          <a:xfrm>
            <a:off x="1704354" y="4018547"/>
            <a:ext cx="337500" cy="220800"/>
          </a:xfrm>
          <a:prstGeom prst="curvedConnector3">
            <a:avLst>
              <a:gd name="adj1" fmla="val 48818"/>
            </a:avLst>
          </a:prstGeom>
          <a:noFill/>
          <a:ln w="38100" cap="flat" cmpd="sng">
            <a:solidFill>
              <a:srgbClr val="6FA8DC"/>
            </a:solidFill>
            <a:prstDash val="solid"/>
            <a:round/>
            <a:headEnd type="triangle" w="med" len="med"/>
            <a:tailEnd type="diamond" w="med" len="med"/>
          </a:ln>
        </p:spPr>
      </p:cxnSp>
      <p:cxnSp>
        <p:nvCxnSpPr>
          <p:cNvPr id="981" name="Google Shape;981;p68"/>
          <p:cNvCxnSpPr>
            <a:stCxn id="978" idx="3"/>
            <a:endCxn id="965" idx="2"/>
          </p:cNvCxnSpPr>
          <p:nvPr/>
        </p:nvCxnSpPr>
        <p:spPr>
          <a:xfrm rot="10800000" flipH="1">
            <a:off x="1263455" y="1533675"/>
            <a:ext cx="778500" cy="39300"/>
          </a:xfrm>
          <a:prstGeom prst="curvedConnector3">
            <a:avLst>
              <a:gd name="adj1" fmla="val 50001"/>
            </a:avLst>
          </a:prstGeom>
          <a:noFill/>
          <a:ln w="38100" cap="flat" cmpd="sng">
            <a:solidFill>
              <a:srgbClr val="93C47D"/>
            </a:solidFill>
            <a:prstDash val="solid"/>
            <a:round/>
            <a:headEnd type="triangle" w="med" len="med"/>
            <a:tailEnd type="diamond" w="med" len="med"/>
          </a:ln>
        </p:spPr>
      </p:cxnSp>
      <p:cxnSp>
        <p:nvCxnSpPr>
          <p:cNvPr id="982" name="Google Shape;982;p68"/>
          <p:cNvCxnSpPr>
            <a:stCxn id="966" idx="0"/>
            <a:endCxn id="977" idx="1"/>
          </p:cNvCxnSpPr>
          <p:nvPr/>
        </p:nvCxnSpPr>
        <p:spPr>
          <a:xfrm rot="-5400000">
            <a:off x="4455689" y="750844"/>
            <a:ext cx="583200" cy="779700"/>
          </a:xfrm>
          <a:prstGeom prst="curvedConnector2">
            <a:avLst/>
          </a:prstGeom>
          <a:noFill/>
          <a:ln w="38100" cap="flat" cmpd="sng">
            <a:solidFill>
              <a:srgbClr val="E06666"/>
            </a:solidFill>
            <a:prstDash val="solid"/>
            <a:round/>
            <a:headEnd type="diamond" w="med" len="med"/>
            <a:tailEnd type="triangle" w="med" len="med"/>
          </a:ln>
        </p:spPr>
      </p:cxnSp>
      <p:cxnSp>
        <p:nvCxnSpPr>
          <p:cNvPr id="983" name="Google Shape;983;p68"/>
          <p:cNvCxnSpPr>
            <a:stCxn id="968" idx="0"/>
            <a:endCxn id="977" idx="3"/>
          </p:cNvCxnSpPr>
          <p:nvPr/>
        </p:nvCxnSpPr>
        <p:spPr>
          <a:xfrm rot="-5400000">
            <a:off x="4473368" y="1426819"/>
            <a:ext cx="2270400" cy="1114800"/>
          </a:xfrm>
          <a:prstGeom prst="curvedConnector4">
            <a:avLst>
              <a:gd name="adj1" fmla="val 30522"/>
              <a:gd name="adj2" fmla="val 159199"/>
            </a:avLst>
          </a:prstGeom>
          <a:noFill/>
          <a:ln w="38100" cap="flat" cmpd="sng">
            <a:solidFill>
              <a:srgbClr val="E06666"/>
            </a:solidFill>
            <a:prstDash val="solid"/>
            <a:round/>
            <a:headEnd type="diamond" w="med" len="med"/>
            <a:tailEnd type="triangle" w="med" len="med"/>
          </a:ln>
        </p:spPr>
      </p:cxnSp>
      <p:cxnSp>
        <p:nvCxnSpPr>
          <p:cNvPr id="984" name="Google Shape;984;p68"/>
          <p:cNvCxnSpPr>
            <a:stCxn id="964" idx="5"/>
            <a:endCxn id="977" idx="2"/>
          </p:cNvCxnSpPr>
          <p:nvPr/>
        </p:nvCxnSpPr>
        <p:spPr>
          <a:xfrm rot="-5400000">
            <a:off x="2771010" y="111643"/>
            <a:ext cx="1607100" cy="4153800"/>
          </a:xfrm>
          <a:prstGeom prst="curvedConnector3">
            <a:avLst>
              <a:gd name="adj1" fmla="val -18998"/>
            </a:avLst>
          </a:prstGeom>
          <a:noFill/>
          <a:ln w="38100" cap="flat" cmpd="sng">
            <a:solidFill>
              <a:srgbClr val="E06666"/>
            </a:solidFill>
            <a:prstDash val="solid"/>
            <a:round/>
            <a:headEnd type="diamond" w="med" len="med"/>
            <a:tailEnd type="triangle" w="med" len="med"/>
          </a:ln>
        </p:spPr>
      </p:cxn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88"/>
        <p:cNvGrpSpPr/>
        <p:nvPr/>
      </p:nvGrpSpPr>
      <p:grpSpPr>
        <a:xfrm>
          <a:off x="0" y="0"/>
          <a:ext cx="0" cy="0"/>
          <a:chOff x="0" y="0"/>
          <a:chExt cx="0" cy="0"/>
        </a:xfrm>
      </p:grpSpPr>
      <p:sp>
        <p:nvSpPr>
          <p:cNvPr id="989" name="Google Shape;989;p69"/>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990" name="Google Shape;990;p69"/>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TEKRAR</a:t>
            </a:r>
            <a:endParaRPr sz="2700" b="1">
              <a:latin typeface="Montserrat"/>
              <a:ea typeface="Montserrat"/>
              <a:cs typeface="Montserrat"/>
              <a:sym typeface="Montserrat"/>
            </a:endParaRPr>
          </a:p>
        </p:txBody>
      </p:sp>
      <p:sp>
        <p:nvSpPr>
          <p:cNvPr id="991" name="Google Shape;991;p69"/>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SUMMING UP BITCOIN</a:t>
            </a:r>
            <a:endParaRPr sz="1700" b="1">
              <a:solidFill>
                <a:srgbClr val="BFBFBF"/>
              </a:solidFill>
              <a:latin typeface="Proxima Nova"/>
              <a:ea typeface="Proxima Nova"/>
              <a:cs typeface="Proxima Nova"/>
              <a:sym typeface="Proxima Nova"/>
            </a:endParaRPr>
          </a:p>
        </p:txBody>
      </p:sp>
      <p:sp>
        <p:nvSpPr>
          <p:cNvPr id="992" name="Google Shape;992;p69"/>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993" name="Google Shape;993;p69"/>
          <p:cNvSpPr txBox="1">
            <a:spLocks noGrp="1"/>
          </p:cNvSpPr>
          <p:nvPr>
            <p:ph type="body" idx="1"/>
          </p:nvPr>
        </p:nvSpPr>
        <p:spPr>
          <a:xfrm>
            <a:off x="706337" y="1130072"/>
            <a:ext cx="7731300" cy="3196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400"/>
              </a:spcBef>
              <a:spcAft>
                <a:spcPts val="0"/>
              </a:spcAft>
              <a:buClr>
                <a:schemeClr val="dk2"/>
              </a:buClr>
              <a:buSzPts val="1100"/>
              <a:buFont typeface="Arial"/>
              <a:buNone/>
            </a:pPr>
            <a:r>
              <a:rPr lang="tr-TR" sz="2000" b="1" dirty="0" smtClean="0">
                <a:latin typeface="Proxima Nova"/>
                <a:ea typeface="Proxima Nova"/>
                <a:cs typeface="Proxima Nova"/>
                <a:sym typeface="Proxima Nova"/>
              </a:rPr>
              <a:t>Kimlik</a:t>
            </a:r>
            <a:r>
              <a:rPr lang="en" sz="2000" b="1" dirty="0" smtClean="0">
                <a:latin typeface="Proxima Nova"/>
                <a:ea typeface="Proxima Nova"/>
                <a:cs typeface="Proxima Nova"/>
                <a:sym typeface="Proxima Nova"/>
              </a:rPr>
              <a:t>: </a:t>
            </a:r>
            <a:r>
              <a:rPr lang="en" sz="2000" dirty="0">
                <a:latin typeface="Proxima Nova"/>
                <a:ea typeface="Proxima Nova"/>
                <a:cs typeface="Proxima Nova"/>
                <a:sym typeface="Proxima Nova"/>
              </a:rPr>
              <a:t>Bitcoin'i transfer etmek için ortak anahtarımızı paylaşırız ve onu kullanmak için özel anahtarımızı kullanırız.</a:t>
            </a:r>
            <a:endParaRPr sz="2000" dirty="0">
              <a:latin typeface="Proxima Nova"/>
              <a:ea typeface="Proxima Nova"/>
              <a:cs typeface="Proxima Nova"/>
              <a:sym typeface="Proxima Nova"/>
            </a:endParaRPr>
          </a:p>
          <a:p>
            <a:pPr marL="0" marR="0" lvl="0" indent="0" algn="l" rtl="0">
              <a:lnSpc>
                <a:spcPct val="100000"/>
              </a:lnSpc>
              <a:spcBef>
                <a:spcPts val="400"/>
              </a:spcBef>
              <a:spcAft>
                <a:spcPts val="0"/>
              </a:spcAft>
              <a:buClr>
                <a:schemeClr val="dk2"/>
              </a:buClr>
              <a:buSzPts val="1100"/>
              <a:buFont typeface="Arial"/>
              <a:buNone/>
            </a:pPr>
            <a:r>
              <a:rPr lang="tr-TR" sz="2000" b="1" dirty="0" smtClean="0">
                <a:latin typeface="Proxima Nova"/>
                <a:ea typeface="Proxima Nova"/>
                <a:cs typeface="Proxima Nova"/>
                <a:sym typeface="Proxima Nova"/>
              </a:rPr>
              <a:t>İşlemler</a:t>
            </a:r>
            <a:r>
              <a:rPr lang="en" sz="2000" b="1" dirty="0" smtClean="0">
                <a:latin typeface="Proxima Nova"/>
                <a:ea typeface="Proxima Nova"/>
                <a:cs typeface="Proxima Nova"/>
                <a:sym typeface="Proxima Nova"/>
              </a:rPr>
              <a:t>:</a:t>
            </a:r>
            <a:r>
              <a:rPr lang="en" sz="2000" dirty="0" smtClean="0">
                <a:latin typeface="Proxima Nova"/>
                <a:ea typeface="Proxima Nova"/>
                <a:cs typeface="Proxima Nova"/>
                <a:sym typeface="Proxima Nova"/>
              </a:rPr>
              <a:t> </a:t>
            </a:r>
            <a:r>
              <a:rPr lang="en" sz="2000" dirty="0">
                <a:latin typeface="Proxima Nova"/>
                <a:ea typeface="Proxima Nova"/>
                <a:cs typeface="Proxima Nova"/>
                <a:sym typeface="Proxima Nova"/>
              </a:rPr>
              <a:t>UTXO modelinde bakiyeler, dolaylı olarak, kullanabileceğiniz tüm harcanmamış işlem çıktılarının toplamıdır.</a:t>
            </a:r>
            <a:endParaRPr sz="2000" dirty="0">
              <a:latin typeface="Proxima Nova"/>
              <a:ea typeface="Proxima Nova"/>
              <a:cs typeface="Proxima Nova"/>
              <a:sym typeface="Proxima Nova"/>
            </a:endParaRPr>
          </a:p>
          <a:p>
            <a:pPr marL="0" marR="0" lvl="0" indent="0" algn="l" rtl="0">
              <a:lnSpc>
                <a:spcPct val="100000"/>
              </a:lnSpc>
              <a:spcBef>
                <a:spcPts val="400"/>
              </a:spcBef>
              <a:spcAft>
                <a:spcPts val="0"/>
              </a:spcAft>
              <a:buClr>
                <a:schemeClr val="dk2"/>
              </a:buClr>
              <a:buSzPts val="1100"/>
              <a:buFont typeface="Arial"/>
              <a:buNone/>
            </a:pPr>
            <a:r>
              <a:rPr lang="en" sz="2000" b="1" dirty="0">
                <a:latin typeface="Proxima Nova"/>
                <a:ea typeface="Proxima Nova"/>
                <a:cs typeface="Proxima Nova"/>
                <a:sym typeface="Proxima Nova"/>
              </a:rPr>
              <a:t>Kayıt tutma: </a:t>
            </a:r>
            <a:r>
              <a:rPr lang="en" sz="2000" dirty="0">
                <a:latin typeface="Proxima Nova"/>
                <a:ea typeface="Proxima Nova"/>
                <a:cs typeface="Proxima Nova"/>
                <a:sym typeface="Proxima Nova"/>
              </a:rPr>
              <a:t>Her varlık, dağıtılmış defter olan blok zincirinin bir kopyasını tutar.</a:t>
            </a:r>
            <a:endParaRPr sz="2000" dirty="0">
              <a:latin typeface="Proxima Nova"/>
              <a:ea typeface="Proxima Nova"/>
              <a:cs typeface="Proxima Nova"/>
              <a:sym typeface="Proxima Nova"/>
            </a:endParaRPr>
          </a:p>
          <a:p>
            <a:pPr marL="0" marR="0" lvl="0" indent="0" algn="l" rtl="0">
              <a:lnSpc>
                <a:spcPct val="100000"/>
              </a:lnSpc>
              <a:spcBef>
                <a:spcPts val="400"/>
              </a:spcBef>
              <a:spcAft>
                <a:spcPts val="0"/>
              </a:spcAft>
              <a:buClr>
                <a:schemeClr val="dk2"/>
              </a:buClr>
              <a:buSzPts val="1100"/>
              <a:buFont typeface="Arial"/>
              <a:buNone/>
            </a:pPr>
            <a:r>
              <a:rPr lang="en" sz="2000" b="1" dirty="0">
                <a:latin typeface="Proxima Nova"/>
                <a:ea typeface="Proxima Nova"/>
                <a:cs typeface="Proxima Nova"/>
                <a:sym typeface="Proxima Nova"/>
              </a:rPr>
              <a:t>Konsensüs:</a:t>
            </a:r>
            <a:r>
              <a:rPr lang="en" sz="2000" dirty="0">
                <a:latin typeface="Proxima Nova"/>
                <a:ea typeface="Proxima Nova"/>
                <a:cs typeface="Proxima Nova"/>
                <a:sym typeface="Proxima Nova"/>
              </a:rPr>
              <a:t> Kullanıcılar, çift harcama saldırılarını caydırmak için pahalı bir oylama süreci olan Proof-of-Work aracılığıyla önerilerde bulunur.</a:t>
            </a:r>
            <a:endParaRPr sz="2000" dirty="0">
              <a:latin typeface="Proxima Nova"/>
              <a:ea typeface="Proxima Nova"/>
              <a:cs typeface="Proxima Nova"/>
              <a:sym typeface="Proxima Nova"/>
            </a:endParaRPr>
          </a:p>
          <a:p>
            <a:pPr marL="0" marR="0" lvl="0" indent="0" algn="l" rtl="0">
              <a:lnSpc>
                <a:spcPct val="100000"/>
              </a:lnSpc>
              <a:spcBef>
                <a:spcPts val="400"/>
              </a:spcBef>
              <a:spcAft>
                <a:spcPts val="0"/>
              </a:spcAft>
              <a:buNone/>
            </a:pPr>
            <a:endParaRPr sz="2000" b="1" dirty="0">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07"/>
        <p:cNvGrpSpPr/>
        <p:nvPr/>
      </p:nvGrpSpPr>
      <p:grpSpPr>
        <a:xfrm>
          <a:off x="0" y="0"/>
          <a:ext cx="0" cy="0"/>
          <a:chOff x="0" y="0"/>
          <a:chExt cx="0" cy="0"/>
        </a:xfrm>
      </p:grpSpPr>
      <p:sp>
        <p:nvSpPr>
          <p:cNvPr id="1008" name="Google Shape;1008;p71"/>
          <p:cNvSpPr/>
          <p:nvPr/>
        </p:nvSpPr>
        <p:spPr>
          <a:xfrm>
            <a:off x="2054986" y="1364469"/>
            <a:ext cx="2298000" cy="2297400"/>
          </a:xfrm>
          <a:prstGeom prst="ellipse">
            <a:avLst/>
          </a:prstGeom>
          <a:solidFill>
            <a:schemeClr val="dk2"/>
          </a:solidFill>
          <a:ln w="38100" cap="flat" cmpd="sng">
            <a:solidFill>
              <a:srgbClr val="212126"/>
            </a:solidFill>
            <a:prstDash val="solid"/>
            <a:miter lim="8000"/>
            <a:headEnd type="none" w="sm" len="sm"/>
            <a:tailEnd type="none" w="sm" len="sm"/>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009" name="Google Shape;1009;p71"/>
          <p:cNvSpPr txBox="1"/>
          <p:nvPr/>
        </p:nvSpPr>
        <p:spPr>
          <a:xfrm>
            <a:off x="2678330" y="2131437"/>
            <a:ext cx="5037000" cy="727200"/>
          </a:xfrm>
          <a:prstGeom prst="rect">
            <a:avLst/>
          </a:prstGeom>
          <a:noFill/>
          <a:ln>
            <a:noFill/>
          </a:ln>
        </p:spPr>
        <p:txBody>
          <a:bodyPr spcFirstLastPara="1" wrap="square" lIns="34300" tIns="17150" rIns="34300" bIns="17150" anchor="t" anchorCtr="0">
            <a:noAutofit/>
          </a:bodyPr>
          <a:lstStyle/>
          <a:p>
            <a:pPr marL="0" marR="0" lvl="0" indent="0" algn="l" rtl="0">
              <a:lnSpc>
                <a:spcPct val="100000"/>
              </a:lnSpc>
              <a:spcBef>
                <a:spcPts val="0"/>
              </a:spcBef>
              <a:spcAft>
                <a:spcPts val="0"/>
              </a:spcAft>
              <a:buClr>
                <a:schemeClr val="lt1"/>
              </a:buClr>
              <a:buFont typeface="Montserrat"/>
              <a:buNone/>
            </a:pPr>
            <a:r>
              <a:rPr lang="en" sz="4500" b="1" i="0" u="none" strike="noStrike" cap="none">
                <a:solidFill>
                  <a:schemeClr val="lt1"/>
                </a:solidFill>
                <a:latin typeface="Montserrat"/>
                <a:ea typeface="Montserrat"/>
                <a:cs typeface="Montserrat"/>
                <a:sym typeface="Montserrat"/>
              </a:rPr>
              <a:t>QUES</a:t>
            </a:r>
            <a:r>
              <a:rPr lang="en" sz="4500" b="1" i="0" u="none" strike="noStrike" cap="none">
                <a:solidFill>
                  <a:schemeClr val="dk2"/>
                </a:solidFill>
                <a:latin typeface="Montserrat"/>
                <a:ea typeface="Montserrat"/>
                <a:cs typeface="Montserrat"/>
                <a:sym typeface="Montserrat"/>
              </a:rPr>
              <a:t>TIONS?</a:t>
            </a:r>
            <a:endParaRPr sz="500"/>
          </a:p>
        </p:txBody>
      </p:sp>
      <p:sp>
        <p:nvSpPr>
          <p:cNvPr id="1010" name="Google Shape;1010;p71"/>
          <p:cNvSpPr/>
          <p:nvPr/>
        </p:nvSpPr>
        <p:spPr>
          <a:xfrm>
            <a:off x="0" y="2123074"/>
            <a:ext cx="2150100" cy="795600"/>
          </a:xfrm>
          <a:prstGeom prst="rect">
            <a:avLst/>
          </a:prstGeom>
          <a:solidFill>
            <a:schemeClr val="dk2"/>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
        <p:nvSpPr>
          <p:cNvPr id="1011" name="Google Shape;1011;p71"/>
          <p:cNvSpPr/>
          <p:nvPr/>
        </p:nvSpPr>
        <p:spPr>
          <a:xfrm>
            <a:off x="68090" y="75638"/>
            <a:ext cx="1545300" cy="968100"/>
          </a:xfrm>
          <a:prstGeom prst="rect">
            <a:avLst/>
          </a:prstGeom>
          <a:solidFill>
            <a:schemeClr val="lt2"/>
          </a:solidFill>
          <a:ln>
            <a:noFill/>
          </a:ln>
        </p:spPr>
        <p:txBody>
          <a:bodyPr spcFirstLastPara="1" wrap="square" lIns="34300" tIns="17150" rIns="34300" bIns="1715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6"/>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rgbClr val="D8D8D8"/>
              </a:buClr>
              <a:buFont typeface="Montserrat"/>
              <a:buNone/>
            </a:pPr>
            <a:endParaRPr sz="1700" b="1">
              <a:solidFill>
                <a:srgbClr val="BFBFBF"/>
              </a:solidFill>
              <a:latin typeface="Proxima Nova"/>
              <a:ea typeface="Proxima Nova"/>
              <a:cs typeface="Proxima Nova"/>
              <a:sym typeface="Proxima Nova"/>
            </a:endParaRPr>
          </a:p>
        </p:txBody>
      </p:sp>
      <p:sp>
        <p:nvSpPr>
          <p:cNvPr id="160" name="Google Shape;160;p26"/>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CLARITY</a:t>
            </a:r>
            <a:endParaRPr sz="2700" b="1">
              <a:latin typeface="Montserrat"/>
              <a:ea typeface="Montserrat"/>
              <a:cs typeface="Montserrat"/>
              <a:sym typeface="Montserrat"/>
            </a:endParaRPr>
          </a:p>
        </p:txBody>
      </p:sp>
      <p:sp>
        <p:nvSpPr>
          <p:cNvPr id="161" name="Google Shape;161;p26"/>
          <p:cNvSpPr txBox="1"/>
          <p:nvPr/>
        </p:nvSpPr>
        <p:spPr>
          <a:xfrm>
            <a:off x="1097058" y="661106"/>
            <a:ext cx="4382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rgbClr val="D8D8D8"/>
              </a:buClr>
              <a:buFont typeface="Montserrat"/>
              <a:buNone/>
            </a:pPr>
            <a:r>
              <a:rPr lang="en" sz="1700" b="1">
                <a:latin typeface="Proxima Nova"/>
                <a:ea typeface="Proxima Nova"/>
                <a:cs typeface="Proxima Nova"/>
                <a:sym typeface="Proxima Nova"/>
              </a:rPr>
              <a:t>TESTING UNDERSTANDING</a:t>
            </a:r>
            <a:endParaRPr sz="1700" b="1">
              <a:latin typeface="Proxima Nova"/>
              <a:ea typeface="Proxima Nova"/>
              <a:cs typeface="Proxima Nova"/>
              <a:sym typeface="Proxima Nova"/>
            </a:endParaRPr>
          </a:p>
        </p:txBody>
      </p:sp>
      <p:sp>
        <p:nvSpPr>
          <p:cNvPr id="162" name="Google Shape;162;p26"/>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OMKAR SHANBHAG</a:t>
            </a:r>
            <a:endParaRPr sz="900">
              <a:solidFill>
                <a:srgbClr val="B7B7B7"/>
              </a:solidFill>
              <a:latin typeface="Proxima Nova"/>
              <a:ea typeface="Proxima Nova"/>
              <a:cs typeface="Proxima Nova"/>
              <a:sym typeface="Proxima Nova"/>
            </a:endParaRPr>
          </a:p>
        </p:txBody>
      </p:sp>
      <p:sp>
        <p:nvSpPr>
          <p:cNvPr id="163" name="Google Shape;163;p26"/>
          <p:cNvSpPr txBox="1"/>
          <p:nvPr/>
        </p:nvSpPr>
        <p:spPr>
          <a:xfrm>
            <a:off x="3565876" y="1391425"/>
            <a:ext cx="39066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a:latin typeface="Montserrat"/>
                <a:ea typeface="Montserrat"/>
                <a:cs typeface="Montserrat"/>
                <a:sym typeface="Montserrat"/>
              </a:rPr>
              <a:t>BLOCKCHAIN</a:t>
            </a:r>
            <a:endParaRPr sz="2700">
              <a:latin typeface="Montserrat"/>
              <a:ea typeface="Montserrat"/>
              <a:cs typeface="Montserrat"/>
              <a:sym typeface="Montserrat"/>
            </a:endParaRPr>
          </a:p>
        </p:txBody>
      </p:sp>
      <p:sp>
        <p:nvSpPr>
          <p:cNvPr id="164" name="Google Shape;164;p26"/>
          <p:cNvSpPr txBox="1"/>
          <p:nvPr/>
        </p:nvSpPr>
        <p:spPr>
          <a:xfrm>
            <a:off x="1097055" y="2669975"/>
            <a:ext cx="22098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a:latin typeface="Montserrat"/>
                <a:ea typeface="Montserrat"/>
                <a:cs typeface="Montserrat"/>
                <a:sym typeface="Montserrat"/>
              </a:rPr>
              <a:t>BITCOIN</a:t>
            </a:r>
            <a:r>
              <a:rPr lang="en" sz="2700" b="1">
                <a:latin typeface="Montserrat"/>
                <a:ea typeface="Montserrat"/>
                <a:cs typeface="Montserrat"/>
                <a:sym typeface="Montserrat"/>
              </a:rPr>
              <a:t> </a:t>
            </a:r>
            <a:endParaRPr sz="2700" b="1">
              <a:latin typeface="Montserrat"/>
              <a:ea typeface="Montserrat"/>
              <a:cs typeface="Montserrat"/>
              <a:sym typeface="Montserrat"/>
            </a:endParaRPr>
          </a:p>
        </p:txBody>
      </p:sp>
      <p:sp>
        <p:nvSpPr>
          <p:cNvPr id="165" name="Google Shape;165;p26"/>
          <p:cNvSpPr txBox="1"/>
          <p:nvPr/>
        </p:nvSpPr>
        <p:spPr>
          <a:xfrm>
            <a:off x="5777450" y="3100600"/>
            <a:ext cx="19482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a:latin typeface="Montserrat"/>
                <a:ea typeface="Montserrat"/>
                <a:cs typeface="Montserrat"/>
                <a:sym typeface="Montserrat"/>
              </a:rPr>
              <a:t>CRYPTO</a:t>
            </a:r>
            <a:endParaRPr sz="2700">
              <a:latin typeface="Montserrat"/>
              <a:ea typeface="Montserrat"/>
              <a:cs typeface="Montserrat"/>
              <a:sym typeface="Montserrat"/>
            </a:endParaRPr>
          </a:p>
        </p:txBody>
      </p:sp>
      <p:pic>
        <p:nvPicPr>
          <p:cNvPr id="166" name="Google Shape;166;p26"/>
          <p:cNvPicPr preferRelativeResize="0"/>
          <p:nvPr/>
        </p:nvPicPr>
        <p:blipFill>
          <a:blip r:embed="rId3">
            <a:alphaModFix/>
          </a:blip>
          <a:stretch>
            <a:fillRect/>
          </a:stretch>
        </p:blipFill>
        <p:spPr>
          <a:xfrm>
            <a:off x="2246550" y="3280538"/>
            <a:ext cx="1039425" cy="1039425"/>
          </a:xfrm>
          <a:prstGeom prst="rect">
            <a:avLst/>
          </a:prstGeom>
          <a:noFill/>
          <a:ln>
            <a:noFill/>
          </a:ln>
        </p:spPr>
      </p:pic>
      <p:pic>
        <p:nvPicPr>
          <p:cNvPr id="167" name="Google Shape;167;p26"/>
          <p:cNvPicPr preferRelativeResize="0"/>
          <p:nvPr/>
        </p:nvPicPr>
        <p:blipFill>
          <a:blip r:embed="rId3">
            <a:alphaModFix/>
          </a:blip>
          <a:stretch>
            <a:fillRect/>
          </a:stretch>
        </p:blipFill>
        <p:spPr>
          <a:xfrm>
            <a:off x="6749125" y="1687588"/>
            <a:ext cx="1039425" cy="1039425"/>
          </a:xfrm>
          <a:prstGeom prst="rect">
            <a:avLst/>
          </a:prstGeom>
          <a:noFill/>
          <a:ln>
            <a:noFill/>
          </a:ln>
        </p:spPr>
      </p:pic>
      <p:pic>
        <p:nvPicPr>
          <p:cNvPr id="168" name="Google Shape;168;p26"/>
          <p:cNvPicPr preferRelativeResize="0"/>
          <p:nvPr/>
        </p:nvPicPr>
        <p:blipFill>
          <a:blip r:embed="rId3">
            <a:alphaModFix/>
          </a:blip>
          <a:stretch>
            <a:fillRect/>
          </a:stretch>
        </p:blipFill>
        <p:spPr>
          <a:xfrm>
            <a:off x="4022438" y="2121738"/>
            <a:ext cx="1039425" cy="1039425"/>
          </a:xfrm>
          <a:prstGeom prst="rect">
            <a:avLst/>
          </a:prstGeom>
          <a:noFill/>
          <a:ln>
            <a:noFill/>
          </a:ln>
        </p:spPr>
      </p:pic>
      <p:pic>
        <p:nvPicPr>
          <p:cNvPr id="169" name="Google Shape;169;p26"/>
          <p:cNvPicPr preferRelativeResize="0"/>
          <p:nvPr/>
        </p:nvPicPr>
        <p:blipFill>
          <a:blip r:embed="rId3">
            <a:alphaModFix/>
          </a:blip>
          <a:stretch>
            <a:fillRect/>
          </a:stretch>
        </p:blipFill>
        <p:spPr>
          <a:xfrm>
            <a:off x="4911900" y="3671638"/>
            <a:ext cx="1039425" cy="1039425"/>
          </a:xfrm>
          <a:prstGeom prst="rect">
            <a:avLst/>
          </a:prstGeom>
          <a:noFill/>
          <a:ln>
            <a:noFill/>
          </a:ln>
        </p:spPr>
      </p:pic>
      <p:pic>
        <p:nvPicPr>
          <p:cNvPr id="170" name="Google Shape;170;p26"/>
          <p:cNvPicPr preferRelativeResize="0"/>
          <p:nvPr/>
        </p:nvPicPr>
        <p:blipFill>
          <a:blip r:embed="rId3">
            <a:alphaModFix/>
          </a:blip>
          <a:stretch>
            <a:fillRect/>
          </a:stretch>
        </p:blipFill>
        <p:spPr>
          <a:xfrm>
            <a:off x="1362025" y="1139888"/>
            <a:ext cx="1039425" cy="1039425"/>
          </a:xfrm>
          <a:prstGeom prst="rect">
            <a:avLst/>
          </a:prstGeom>
          <a:noFill/>
          <a:ln>
            <a:noFill/>
          </a:ln>
        </p:spPr>
      </p:pic>
      <p:pic>
        <p:nvPicPr>
          <p:cNvPr id="171" name="Google Shape;171;p26"/>
          <p:cNvPicPr preferRelativeResize="0"/>
          <p:nvPr/>
        </p:nvPicPr>
        <p:blipFill>
          <a:blip r:embed="rId3">
            <a:alphaModFix/>
          </a:blip>
          <a:stretch>
            <a:fillRect/>
          </a:stretch>
        </p:blipFill>
        <p:spPr>
          <a:xfrm>
            <a:off x="6340500" y="661100"/>
            <a:ext cx="1039425" cy="1039425"/>
          </a:xfrm>
          <a:prstGeom prst="rect">
            <a:avLst/>
          </a:prstGeom>
          <a:noFill/>
          <a:ln>
            <a:noFill/>
          </a:ln>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15"/>
        <p:cNvGrpSpPr/>
        <p:nvPr/>
      </p:nvGrpSpPr>
      <p:grpSpPr>
        <a:xfrm>
          <a:off x="0" y="0"/>
          <a:ext cx="0" cy="0"/>
          <a:chOff x="0" y="0"/>
          <a:chExt cx="0" cy="0"/>
        </a:xfrm>
      </p:grpSpPr>
      <p:sp>
        <p:nvSpPr>
          <p:cNvPr id="1016" name="Google Shape;1016;p72"/>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1017" name="Google Shape;1017;p72"/>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1018" name="Google Shape;1018;p72"/>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EXTRA: FORKING</a:t>
            </a:r>
            <a:endParaRPr sz="2700" b="1">
              <a:latin typeface="Montserrat"/>
              <a:ea typeface="Montserrat"/>
              <a:cs typeface="Montserrat"/>
              <a:sym typeface="Montserrat"/>
            </a:endParaRPr>
          </a:p>
        </p:txBody>
      </p:sp>
      <p:sp>
        <p:nvSpPr>
          <p:cNvPr id="1019" name="Google Shape;1019;p72"/>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endParaRPr sz="1700" b="1">
              <a:solidFill>
                <a:srgbClr val="BFBFBF"/>
              </a:solidFill>
              <a:latin typeface="Proxima Nova"/>
              <a:ea typeface="Proxima Nova"/>
              <a:cs typeface="Proxima Nova"/>
              <a:sym typeface="Proxima Nova"/>
            </a:endParaRPr>
          </a:p>
        </p:txBody>
      </p:sp>
      <p:graphicFrame>
        <p:nvGraphicFramePr>
          <p:cNvPr id="1020" name="Google Shape;1020;p72"/>
          <p:cNvGraphicFramePr/>
          <p:nvPr/>
        </p:nvGraphicFramePr>
        <p:xfrm>
          <a:off x="339515" y="1904489"/>
          <a:ext cx="1489575" cy="1984600"/>
        </p:xfrm>
        <a:graphic>
          <a:graphicData uri="http://schemas.openxmlformats.org/drawingml/2006/table">
            <a:tbl>
              <a:tblPr>
                <a:noFill/>
                <a:tableStyleId>{50902E6B-F63A-4EA7-877D-E3649FA59607}</a:tableStyleId>
              </a:tblPr>
              <a:tblGrid>
                <a:gridCol w="496525">
                  <a:extLst>
                    <a:ext uri="{9D8B030D-6E8A-4147-A177-3AD203B41FA5}">
                      <a16:colId xmlns:a16="http://schemas.microsoft.com/office/drawing/2014/main" val="20000"/>
                    </a:ext>
                  </a:extLst>
                </a:gridCol>
                <a:gridCol w="496525">
                  <a:extLst>
                    <a:ext uri="{9D8B030D-6E8A-4147-A177-3AD203B41FA5}">
                      <a16:colId xmlns:a16="http://schemas.microsoft.com/office/drawing/2014/main" val="20001"/>
                    </a:ext>
                  </a:extLst>
                </a:gridCol>
                <a:gridCol w="496525">
                  <a:extLst>
                    <a:ext uri="{9D8B030D-6E8A-4147-A177-3AD203B41FA5}">
                      <a16:colId xmlns:a16="http://schemas.microsoft.com/office/drawing/2014/main" val="20002"/>
                    </a:ext>
                  </a:extLst>
                </a:gridCol>
              </a:tblGrid>
              <a:tr h="422950">
                <a:tc>
                  <a:txBody>
                    <a:bodyPr/>
                    <a:lstStyle/>
                    <a:p>
                      <a:pPr marL="0" lvl="0" indent="0" algn="l" rtl="0">
                        <a:spcBef>
                          <a:spcPts val="0"/>
                        </a:spcBef>
                        <a:spcAft>
                          <a:spcPts val="0"/>
                        </a:spcAft>
                        <a:buNone/>
                      </a:pPr>
                      <a:r>
                        <a:rPr lang="en" sz="800"/>
                        <a:t>Sender</a:t>
                      </a:r>
                      <a:endParaRPr sz="800"/>
                    </a:p>
                  </a:txBody>
                  <a:tcPr marL="34300" marR="34300" marT="34275" marB="34275"/>
                </a:tc>
                <a:tc>
                  <a:txBody>
                    <a:bodyPr/>
                    <a:lstStyle/>
                    <a:p>
                      <a:pPr marL="0" lvl="0" indent="0" algn="l" rtl="0">
                        <a:spcBef>
                          <a:spcPts val="0"/>
                        </a:spcBef>
                        <a:spcAft>
                          <a:spcPts val="0"/>
                        </a:spcAft>
                        <a:buNone/>
                      </a:pPr>
                      <a:r>
                        <a:rPr lang="en" sz="800"/>
                        <a:t>Recipient</a:t>
                      </a:r>
                      <a:endParaRPr sz="800"/>
                    </a:p>
                  </a:txBody>
                  <a:tcPr marL="34300" marR="34300" marT="34275" marB="34275"/>
                </a:tc>
                <a:tc>
                  <a:txBody>
                    <a:bodyPr/>
                    <a:lstStyle/>
                    <a:p>
                      <a:pPr marL="0" lvl="0" indent="0" algn="l" rtl="0">
                        <a:spcBef>
                          <a:spcPts val="0"/>
                        </a:spcBef>
                        <a:spcAft>
                          <a:spcPts val="0"/>
                        </a:spcAft>
                        <a:buNone/>
                      </a:pPr>
                      <a:r>
                        <a:rPr lang="en" sz="800"/>
                        <a:t>Amount (BTC)</a:t>
                      </a:r>
                      <a:endParaRPr sz="800"/>
                    </a:p>
                  </a:txBody>
                  <a:tcPr marL="34300" marR="34300" marT="34275" marB="34275"/>
                </a:tc>
                <a:extLst>
                  <a:ext uri="{0D108BD9-81ED-4DB2-BD59-A6C34878D82A}">
                    <a16:rowId xmlns:a16="http://schemas.microsoft.com/office/drawing/2014/main" val="10000"/>
                  </a:ext>
                </a:extLst>
              </a:tr>
              <a:tr h="260275">
                <a:tc>
                  <a:txBody>
                    <a:bodyPr/>
                    <a:lstStyle/>
                    <a:p>
                      <a:pPr marL="0" lvl="0" indent="0" algn="l" rtl="0">
                        <a:spcBef>
                          <a:spcPts val="0"/>
                        </a:spcBef>
                        <a:spcAft>
                          <a:spcPts val="0"/>
                        </a:spcAft>
                        <a:buNone/>
                      </a:pPr>
                      <a:r>
                        <a:rPr lang="en" sz="800"/>
                        <a:t>Nick</a:t>
                      </a:r>
                      <a:endParaRPr sz="800"/>
                    </a:p>
                  </a:txBody>
                  <a:tcPr marL="34300" marR="34300" marT="34275" marB="34275">
                    <a:solidFill>
                      <a:srgbClr val="FFF2CC"/>
                    </a:solidFill>
                  </a:tcPr>
                </a:tc>
                <a:tc>
                  <a:txBody>
                    <a:bodyPr/>
                    <a:lstStyle/>
                    <a:p>
                      <a:pPr marL="0" lvl="0" indent="0" algn="l" rtl="0">
                        <a:spcBef>
                          <a:spcPts val="0"/>
                        </a:spcBef>
                        <a:spcAft>
                          <a:spcPts val="0"/>
                        </a:spcAft>
                        <a:buNone/>
                      </a:pPr>
                      <a:r>
                        <a:rPr lang="en" sz="800"/>
                        <a:t>Nadir</a:t>
                      </a:r>
                      <a:endParaRPr sz="800"/>
                    </a:p>
                  </a:txBody>
                  <a:tcPr marL="34300" marR="34300" marT="34275" marB="34275">
                    <a:solidFill>
                      <a:srgbClr val="FFF2CC"/>
                    </a:solidFill>
                  </a:tcPr>
                </a:tc>
                <a:tc>
                  <a:txBody>
                    <a:bodyPr/>
                    <a:lstStyle/>
                    <a:p>
                      <a:pPr marL="0" lvl="0" indent="0" algn="l" rtl="0">
                        <a:spcBef>
                          <a:spcPts val="0"/>
                        </a:spcBef>
                        <a:spcAft>
                          <a:spcPts val="0"/>
                        </a:spcAft>
                        <a:buNone/>
                      </a:pPr>
                      <a:r>
                        <a:rPr lang="en" sz="800"/>
                        <a:t>0.5</a:t>
                      </a:r>
                      <a:endParaRPr sz="800"/>
                    </a:p>
                  </a:txBody>
                  <a:tcPr marL="34300" marR="34300" marT="34275" marB="34275">
                    <a:solidFill>
                      <a:srgbClr val="FFF2CC"/>
                    </a:solidFill>
                  </a:tcPr>
                </a:tc>
                <a:extLst>
                  <a:ext uri="{0D108BD9-81ED-4DB2-BD59-A6C34878D82A}">
                    <a16:rowId xmlns:a16="http://schemas.microsoft.com/office/drawing/2014/main" val="10001"/>
                  </a:ext>
                </a:extLst>
              </a:tr>
              <a:tr h="260275">
                <a:tc>
                  <a:txBody>
                    <a:bodyPr/>
                    <a:lstStyle/>
                    <a:p>
                      <a:pPr marL="0" lvl="0" indent="0" algn="l" rtl="0">
                        <a:spcBef>
                          <a:spcPts val="0"/>
                        </a:spcBef>
                        <a:spcAft>
                          <a:spcPts val="0"/>
                        </a:spcAft>
                        <a:buNone/>
                      </a:pPr>
                      <a:r>
                        <a:rPr lang="en" sz="800"/>
                        <a:t>Brian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Gillian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4.2</a:t>
                      </a:r>
                      <a:endParaRPr sz="800"/>
                    </a:p>
                  </a:txBody>
                  <a:tcPr marL="34300" marR="34300" marT="34275" marB="34275">
                    <a:solidFill>
                      <a:srgbClr val="FFE599"/>
                    </a:solidFill>
                  </a:tcPr>
                </a:tc>
                <a:extLst>
                  <a:ext uri="{0D108BD9-81ED-4DB2-BD59-A6C34878D82A}">
                    <a16:rowId xmlns:a16="http://schemas.microsoft.com/office/drawing/2014/main" val="10002"/>
                  </a:ext>
                </a:extLst>
              </a:tr>
              <a:tr h="260275">
                <a:tc>
                  <a:txBody>
                    <a:bodyPr/>
                    <a:lstStyle/>
                    <a:p>
                      <a:pPr marL="0" lvl="0" indent="0" algn="l" rtl="0">
                        <a:spcBef>
                          <a:spcPts val="0"/>
                        </a:spcBef>
                        <a:spcAft>
                          <a:spcPts val="0"/>
                        </a:spcAft>
                        <a:buNone/>
                      </a:pPr>
                      <a:r>
                        <a:rPr lang="en" sz="800"/>
                        <a:t>Gloria</a:t>
                      </a:r>
                      <a:endParaRPr sz="800"/>
                    </a:p>
                  </a:txBody>
                  <a:tcPr marL="34300" marR="34300" marT="34275" marB="34275">
                    <a:solidFill>
                      <a:srgbClr val="FFD966"/>
                    </a:solidFill>
                  </a:tcPr>
                </a:tc>
                <a:tc>
                  <a:txBody>
                    <a:bodyPr/>
                    <a:lstStyle/>
                    <a:p>
                      <a:pPr marL="0" lvl="0" indent="0" algn="l" rtl="0">
                        <a:spcBef>
                          <a:spcPts val="0"/>
                        </a:spcBef>
                        <a:spcAft>
                          <a:spcPts val="0"/>
                        </a:spcAft>
                        <a:buNone/>
                      </a:pPr>
                      <a:r>
                        <a:rPr lang="en" sz="800"/>
                        <a:t>Gillian</a:t>
                      </a:r>
                      <a:endParaRPr sz="800"/>
                    </a:p>
                  </a:txBody>
                  <a:tcPr marL="34300" marR="34300" marT="34275" marB="34275">
                    <a:solidFill>
                      <a:srgbClr val="FFD966"/>
                    </a:solidFill>
                  </a:tcPr>
                </a:tc>
                <a:tc>
                  <a:txBody>
                    <a:bodyPr/>
                    <a:lstStyle/>
                    <a:p>
                      <a:pPr marL="0" lvl="0" indent="0" algn="l" rtl="0">
                        <a:spcBef>
                          <a:spcPts val="0"/>
                        </a:spcBef>
                        <a:spcAft>
                          <a:spcPts val="0"/>
                        </a:spcAft>
                        <a:buNone/>
                      </a:pPr>
                      <a:r>
                        <a:rPr lang="en" sz="800"/>
                        <a:t>23</a:t>
                      </a:r>
                      <a:endParaRPr sz="800"/>
                    </a:p>
                  </a:txBody>
                  <a:tcPr marL="34300" marR="34300" marT="34275" marB="34275">
                    <a:solidFill>
                      <a:srgbClr val="FFD966"/>
                    </a:solidFill>
                  </a:tcPr>
                </a:tc>
                <a:extLst>
                  <a:ext uri="{0D108BD9-81ED-4DB2-BD59-A6C34878D82A}">
                    <a16:rowId xmlns:a16="http://schemas.microsoft.com/office/drawing/2014/main" val="10003"/>
                  </a:ext>
                </a:extLst>
              </a:tr>
              <a:tr h="260275">
                <a:tc>
                  <a:txBody>
                    <a:bodyPr/>
                    <a:lstStyle/>
                    <a:p>
                      <a:pPr marL="0" lvl="0" indent="0" algn="l" rtl="0">
                        <a:spcBef>
                          <a:spcPts val="0"/>
                        </a:spcBef>
                        <a:spcAft>
                          <a:spcPts val="0"/>
                        </a:spcAft>
                        <a:buNone/>
                      </a:pPr>
                      <a:r>
                        <a:rPr lang="en" sz="800"/>
                        <a:t>Gillian</a:t>
                      </a:r>
                      <a:endParaRPr sz="800"/>
                    </a:p>
                  </a:txBody>
                  <a:tcPr marL="34300" marR="34300" marT="34275" marB="34275">
                    <a:solidFill>
                      <a:srgbClr val="F1C232"/>
                    </a:solidFill>
                  </a:tcPr>
                </a:tc>
                <a:tc>
                  <a:txBody>
                    <a:bodyPr/>
                    <a:lstStyle/>
                    <a:p>
                      <a:pPr marL="0" lvl="0" indent="0" algn="l" rtl="0">
                        <a:spcBef>
                          <a:spcPts val="0"/>
                        </a:spcBef>
                        <a:spcAft>
                          <a:spcPts val="0"/>
                        </a:spcAft>
                        <a:buNone/>
                      </a:pPr>
                      <a:r>
                        <a:rPr lang="en" sz="800"/>
                        <a:t>Nick</a:t>
                      </a:r>
                      <a:endParaRPr sz="800"/>
                    </a:p>
                  </a:txBody>
                  <a:tcPr marL="34300" marR="34300" marT="34275" marB="34275">
                    <a:solidFill>
                      <a:srgbClr val="F1C232"/>
                    </a:solidFill>
                  </a:tcPr>
                </a:tc>
                <a:tc>
                  <a:txBody>
                    <a:bodyPr/>
                    <a:lstStyle/>
                    <a:p>
                      <a:pPr marL="0" lvl="0" indent="0" algn="l" rtl="0">
                        <a:spcBef>
                          <a:spcPts val="0"/>
                        </a:spcBef>
                        <a:spcAft>
                          <a:spcPts val="0"/>
                        </a:spcAft>
                        <a:buNone/>
                      </a:pPr>
                      <a:r>
                        <a:rPr lang="en" sz="800"/>
                        <a:t>3.2</a:t>
                      </a:r>
                      <a:endParaRPr sz="800"/>
                    </a:p>
                  </a:txBody>
                  <a:tcPr marL="34300" marR="34300" marT="34275" marB="34275">
                    <a:solidFill>
                      <a:srgbClr val="F1C232"/>
                    </a:solidFill>
                  </a:tcPr>
                </a:tc>
                <a:extLst>
                  <a:ext uri="{0D108BD9-81ED-4DB2-BD59-A6C34878D82A}">
                    <a16:rowId xmlns:a16="http://schemas.microsoft.com/office/drawing/2014/main" val="10004"/>
                  </a:ext>
                </a:extLst>
              </a:tr>
              <a:tr h="260275">
                <a:tc>
                  <a:txBody>
                    <a:bodyPr/>
                    <a:lstStyle/>
                    <a:p>
                      <a:pPr marL="0" lvl="0" indent="0" algn="l" rtl="0">
                        <a:spcBef>
                          <a:spcPts val="0"/>
                        </a:spcBef>
                        <a:spcAft>
                          <a:spcPts val="0"/>
                        </a:spcAft>
                        <a:buNone/>
                      </a:pPr>
                      <a:r>
                        <a:rPr lang="en" sz="800"/>
                        <a:t>Nadir</a:t>
                      </a:r>
                      <a:endParaRPr sz="800"/>
                    </a:p>
                  </a:txBody>
                  <a:tcPr marL="34300" marR="34300" marT="34275" marB="34275">
                    <a:solidFill>
                      <a:srgbClr val="BF9000"/>
                    </a:solidFill>
                  </a:tcPr>
                </a:tc>
                <a:tc>
                  <a:txBody>
                    <a:bodyPr/>
                    <a:lstStyle/>
                    <a:p>
                      <a:pPr marL="0" lvl="0" indent="0" algn="l" rtl="0">
                        <a:spcBef>
                          <a:spcPts val="0"/>
                        </a:spcBef>
                        <a:spcAft>
                          <a:spcPts val="0"/>
                        </a:spcAft>
                        <a:buNone/>
                      </a:pPr>
                      <a:r>
                        <a:rPr lang="en" sz="800"/>
                        <a:t>Brian</a:t>
                      </a:r>
                      <a:endParaRPr sz="800"/>
                    </a:p>
                  </a:txBody>
                  <a:tcPr marL="34300" marR="34300" marT="34275" marB="34275">
                    <a:solidFill>
                      <a:srgbClr val="BF9000"/>
                    </a:solidFill>
                  </a:tcPr>
                </a:tc>
                <a:tc>
                  <a:txBody>
                    <a:bodyPr/>
                    <a:lstStyle/>
                    <a:p>
                      <a:pPr marL="0" lvl="0" indent="0" algn="l" rtl="0">
                        <a:spcBef>
                          <a:spcPts val="0"/>
                        </a:spcBef>
                        <a:spcAft>
                          <a:spcPts val="0"/>
                        </a:spcAft>
                        <a:buNone/>
                      </a:pPr>
                      <a:r>
                        <a:rPr lang="en" sz="800"/>
                        <a:t>0.3</a:t>
                      </a:r>
                      <a:endParaRPr sz="800"/>
                    </a:p>
                  </a:txBody>
                  <a:tcPr marL="34300" marR="34300" marT="34275" marB="34275">
                    <a:solidFill>
                      <a:srgbClr val="BF9000"/>
                    </a:solidFill>
                  </a:tcPr>
                </a:tc>
                <a:extLst>
                  <a:ext uri="{0D108BD9-81ED-4DB2-BD59-A6C34878D82A}">
                    <a16:rowId xmlns:a16="http://schemas.microsoft.com/office/drawing/2014/main" val="10005"/>
                  </a:ext>
                </a:extLst>
              </a:tr>
              <a:tr h="260275">
                <a:tc>
                  <a:txBody>
                    <a:bodyPr/>
                    <a:lstStyle/>
                    <a:p>
                      <a:pPr marL="0" lvl="0" indent="0" algn="l" rtl="0">
                        <a:spcBef>
                          <a:spcPts val="0"/>
                        </a:spcBef>
                        <a:spcAft>
                          <a:spcPts val="0"/>
                        </a:spcAft>
                        <a:buNone/>
                      </a:pPr>
                      <a:r>
                        <a:rPr lang="en" sz="800"/>
                        <a:t>Gillian</a:t>
                      </a:r>
                      <a:endParaRPr sz="800"/>
                    </a:p>
                  </a:txBody>
                  <a:tcPr marL="34300" marR="34300" marT="34275" marB="34275">
                    <a:solidFill>
                      <a:srgbClr val="7F6000"/>
                    </a:solidFill>
                  </a:tcPr>
                </a:tc>
                <a:tc>
                  <a:txBody>
                    <a:bodyPr/>
                    <a:lstStyle/>
                    <a:p>
                      <a:pPr marL="0" lvl="0" indent="0" algn="l" rtl="0">
                        <a:spcBef>
                          <a:spcPts val="0"/>
                        </a:spcBef>
                        <a:spcAft>
                          <a:spcPts val="0"/>
                        </a:spcAft>
                        <a:buNone/>
                      </a:pPr>
                      <a:r>
                        <a:rPr lang="en" sz="800"/>
                        <a:t>Gloria</a:t>
                      </a:r>
                      <a:endParaRPr sz="800"/>
                    </a:p>
                  </a:txBody>
                  <a:tcPr marL="34300" marR="34300" marT="34275" marB="34275">
                    <a:solidFill>
                      <a:srgbClr val="7F6000"/>
                    </a:solidFill>
                  </a:tcPr>
                </a:tc>
                <a:tc>
                  <a:txBody>
                    <a:bodyPr/>
                    <a:lstStyle/>
                    <a:p>
                      <a:pPr marL="0" lvl="0" indent="0" algn="l" rtl="0">
                        <a:spcBef>
                          <a:spcPts val="0"/>
                        </a:spcBef>
                        <a:spcAft>
                          <a:spcPts val="0"/>
                        </a:spcAft>
                        <a:buNone/>
                      </a:pPr>
                      <a:r>
                        <a:rPr lang="en" sz="800"/>
                        <a:t>17</a:t>
                      </a:r>
                      <a:endParaRPr sz="800"/>
                    </a:p>
                  </a:txBody>
                  <a:tcPr marL="34300" marR="34300" marT="34275" marB="34275">
                    <a:solidFill>
                      <a:srgbClr val="7F6000"/>
                    </a:solidFill>
                  </a:tcPr>
                </a:tc>
                <a:extLst>
                  <a:ext uri="{0D108BD9-81ED-4DB2-BD59-A6C34878D82A}">
                    <a16:rowId xmlns:a16="http://schemas.microsoft.com/office/drawing/2014/main" val="10006"/>
                  </a:ext>
                </a:extLst>
              </a:tr>
            </a:tbl>
          </a:graphicData>
        </a:graphic>
      </p:graphicFrame>
      <p:sp>
        <p:nvSpPr>
          <p:cNvPr id="1021" name="Google Shape;1021;p72"/>
          <p:cNvSpPr/>
          <p:nvPr/>
        </p:nvSpPr>
        <p:spPr>
          <a:xfrm>
            <a:off x="2041549" y="2594081"/>
            <a:ext cx="1454700" cy="519300"/>
          </a:xfrm>
          <a:prstGeom prst="rightArrowCallout">
            <a:avLst>
              <a:gd name="adj1" fmla="val 20558"/>
              <a:gd name="adj2" fmla="val 24035"/>
              <a:gd name="adj3" fmla="val 38195"/>
              <a:gd name="adj4" fmla="val 49515"/>
            </a:avLst>
          </a:prstGeom>
          <a:solidFill>
            <a:schemeClr val="lt2"/>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100"/>
              <a:t>Batching</a:t>
            </a:r>
            <a:endParaRPr sz="1100"/>
          </a:p>
        </p:txBody>
      </p:sp>
      <p:graphicFrame>
        <p:nvGraphicFramePr>
          <p:cNvPr id="1022" name="Google Shape;1022;p72"/>
          <p:cNvGraphicFramePr/>
          <p:nvPr/>
        </p:nvGraphicFramePr>
        <p:xfrm>
          <a:off x="3708577" y="2522273"/>
          <a:ext cx="1489575" cy="693330"/>
        </p:xfrm>
        <a:graphic>
          <a:graphicData uri="http://schemas.openxmlformats.org/drawingml/2006/table">
            <a:tbl>
              <a:tblPr>
                <a:noFill/>
                <a:tableStyleId>{50902E6B-F63A-4EA7-877D-E3649FA59607}</a:tableStyleId>
              </a:tblPr>
              <a:tblGrid>
                <a:gridCol w="496525">
                  <a:extLst>
                    <a:ext uri="{9D8B030D-6E8A-4147-A177-3AD203B41FA5}">
                      <a16:colId xmlns:a16="http://schemas.microsoft.com/office/drawing/2014/main" val="20000"/>
                    </a:ext>
                  </a:extLst>
                </a:gridCol>
                <a:gridCol w="496525">
                  <a:extLst>
                    <a:ext uri="{9D8B030D-6E8A-4147-A177-3AD203B41FA5}">
                      <a16:colId xmlns:a16="http://schemas.microsoft.com/office/drawing/2014/main" val="20001"/>
                    </a:ext>
                  </a:extLst>
                </a:gridCol>
                <a:gridCol w="496525">
                  <a:extLst>
                    <a:ext uri="{9D8B030D-6E8A-4147-A177-3AD203B41FA5}">
                      <a16:colId xmlns:a16="http://schemas.microsoft.com/office/drawing/2014/main" val="20002"/>
                    </a:ext>
                  </a:extLst>
                </a:gridCol>
              </a:tblGrid>
              <a:tr h="142875">
                <a:tc>
                  <a:txBody>
                    <a:bodyPr/>
                    <a:lstStyle/>
                    <a:p>
                      <a:pPr marL="0" lvl="0" indent="0" algn="l" rtl="0">
                        <a:spcBef>
                          <a:spcPts val="0"/>
                        </a:spcBef>
                        <a:spcAft>
                          <a:spcPts val="0"/>
                        </a:spcAft>
                        <a:buNone/>
                      </a:pPr>
                      <a:r>
                        <a:rPr lang="en" sz="800"/>
                        <a:t>Sender</a:t>
                      </a:r>
                      <a:endParaRPr sz="800"/>
                    </a:p>
                  </a:txBody>
                  <a:tcPr marL="34300" marR="34300" marT="34275" marB="34275"/>
                </a:tc>
                <a:tc>
                  <a:txBody>
                    <a:bodyPr/>
                    <a:lstStyle/>
                    <a:p>
                      <a:pPr marL="0" lvl="0" indent="0" algn="l" rtl="0">
                        <a:spcBef>
                          <a:spcPts val="0"/>
                        </a:spcBef>
                        <a:spcAft>
                          <a:spcPts val="0"/>
                        </a:spcAft>
                        <a:buNone/>
                      </a:pPr>
                      <a:r>
                        <a:rPr lang="en" sz="800"/>
                        <a:t>Recipient</a:t>
                      </a:r>
                      <a:endParaRPr sz="800"/>
                    </a:p>
                  </a:txBody>
                  <a:tcPr marL="34300" marR="34300" marT="34275" marB="34275"/>
                </a:tc>
                <a:tc>
                  <a:txBody>
                    <a:bodyPr/>
                    <a:lstStyle/>
                    <a:p>
                      <a:pPr marL="0" lvl="0" indent="0" algn="l" rtl="0">
                        <a:spcBef>
                          <a:spcPts val="0"/>
                        </a:spcBef>
                        <a:spcAft>
                          <a:spcPts val="0"/>
                        </a:spcAft>
                        <a:buNone/>
                      </a:pPr>
                      <a:r>
                        <a:rPr lang="en" sz="800"/>
                        <a:t>Amount (BTC)</a:t>
                      </a:r>
                      <a:endParaRPr sz="800"/>
                    </a:p>
                  </a:txBody>
                  <a:tcPr marL="34300" marR="34300" marT="34275" marB="34275"/>
                </a:tc>
                <a:extLst>
                  <a:ext uri="{0D108BD9-81ED-4DB2-BD59-A6C34878D82A}">
                    <a16:rowId xmlns:a16="http://schemas.microsoft.com/office/drawing/2014/main" val="10000"/>
                  </a:ext>
                </a:extLst>
              </a:tr>
              <a:tr h="142875">
                <a:tc>
                  <a:txBody>
                    <a:bodyPr/>
                    <a:lstStyle/>
                    <a:p>
                      <a:pPr marL="0" lvl="0" indent="0" algn="l" rtl="0">
                        <a:spcBef>
                          <a:spcPts val="0"/>
                        </a:spcBef>
                        <a:spcAft>
                          <a:spcPts val="0"/>
                        </a:spcAft>
                        <a:buNone/>
                      </a:pPr>
                      <a:r>
                        <a:rPr lang="en" sz="800"/>
                        <a:t>Nick</a:t>
                      </a:r>
                      <a:endParaRPr sz="800"/>
                    </a:p>
                  </a:txBody>
                  <a:tcPr marL="34300" marR="34300" marT="34275" marB="34275">
                    <a:solidFill>
                      <a:srgbClr val="FFF2CC"/>
                    </a:solidFill>
                  </a:tcPr>
                </a:tc>
                <a:tc>
                  <a:txBody>
                    <a:bodyPr/>
                    <a:lstStyle/>
                    <a:p>
                      <a:pPr marL="0" lvl="0" indent="0" algn="l" rtl="0">
                        <a:spcBef>
                          <a:spcPts val="0"/>
                        </a:spcBef>
                        <a:spcAft>
                          <a:spcPts val="0"/>
                        </a:spcAft>
                        <a:buNone/>
                      </a:pPr>
                      <a:r>
                        <a:rPr lang="en" sz="800"/>
                        <a:t>Nadir</a:t>
                      </a:r>
                      <a:endParaRPr sz="800"/>
                    </a:p>
                  </a:txBody>
                  <a:tcPr marL="34300" marR="34300" marT="34275" marB="34275">
                    <a:solidFill>
                      <a:srgbClr val="FFF2CC"/>
                    </a:solidFill>
                  </a:tcPr>
                </a:tc>
                <a:tc>
                  <a:txBody>
                    <a:bodyPr/>
                    <a:lstStyle/>
                    <a:p>
                      <a:pPr marL="0" lvl="0" indent="0" algn="l" rtl="0">
                        <a:spcBef>
                          <a:spcPts val="0"/>
                        </a:spcBef>
                        <a:spcAft>
                          <a:spcPts val="0"/>
                        </a:spcAft>
                        <a:buNone/>
                      </a:pPr>
                      <a:r>
                        <a:rPr lang="en" sz="800"/>
                        <a:t>0.5</a:t>
                      </a:r>
                      <a:endParaRPr sz="800"/>
                    </a:p>
                  </a:txBody>
                  <a:tcPr marL="34300" marR="34300" marT="34275" marB="34275">
                    <a:solidFill>
                      <a:srgbClr val="FFF2CC"/>
                    </a:solidFill>
                  </a:tcPr>
                </a:tc>
                <a:extLst>
                  <a:ext uri="{0D108BD9-81ED-4DB2-BD59-A6C34878D82A}">
                    <a16:rowId xmlns:a16="http://schemas.microsoft.com/office/drawing/2014/main" val="10001"/>
                  </a:ext>
                </a:extLst>
              </a:tr>
              <a:tr h="142875">
                <a:tc>
                  <a:txBody>
                    <a:bodyPr/>
                    <a:lstStyle/>
                    <a:p>
                      <a:pPr marL="0" lvl="0" indent="0" algn="l" rtl="0">
                        <a:spcBef>
                          <a:spcPts val="0"/>
                        </a:spcBef>
                        <a:spcAft>
                          <a:spcPts val="0"/>
                        </a:spcAft>
                        <a:buNone/>
                      </a:pPr>
                      <a:r>
                        <a:rPr lang="en" sz="800"/>
                        <a:t>Brian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Gillian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4.2</a:t>
                      </a:r>
                      <a:endParaRPr sz="800"/>
                    </a:p>
                  </a:txBody>
                  <a:tcPr marL="34300" marR="34300" marT="34275" marB="34275">
                    <a:solidFill>
                      <a:srgbClr val="FFE599"/>
                    </a:solidFill>
                  </a:tcPr>
                </a:tc>
                <a:extLst>
                  <a:ext uri="{0D108BD9-81ED-4DB2-BD59-A6C34878D82A}">
                    <a16:rowId xmlns:a16="http://schemas.microsoft.com/office/drawing/2014/main" val="10002"/>
                  </a:ext>
                </a:extLst>
              </a:tr>
            </a:tbl>
          </a:graphicData>
        </a:graphic>
      </p:graphicFrame>
      <p:graphicFrame>
        <p:nvGraphicFramePr>
          <p:cNvPr id="1023" name="Google Shape;1023;p72"/>
          <p:cNvGraphicFramePr/>
          <p:nvPr/>
        </p:nvGraphicFramePr>
        <p:xfrm>
          <a:off x="5598544" y="2007923"/>
          <a:ext cx="1489575" cy="693330"/>
        </p:xfrm>
        <a:graphic>
          <a:graphicData uri="http://schemas.openxmlformats.org/drawingml/2006/table">
            <a:tbl>
              <a:tblPr>
                <a:noFill/>
                <a:tableStyleId>{50902E6B-F63A-4EA7-877D-E3649FA59607}</a:tableStyleId>
              </a:tblPr>
              <a:tblGrid>
                <a:gridCol w="496525">
                  <a:extLst>
                    <a:ext uri="{9D8B030D-6E8A-4147-A177-3AD203B41FA5}">
                      <a16:colId xmlns:a16="http://schemas.microsoft.com/office/drawing/2014/main" val="20000"/>
                    </a:ext>
                  </a:extLst>
                </a:gridCol>
                <a:gridCol w="496525">
                  <a:extLst>
                    <a:ext uri="{9D8B030D-6E8A-4147-A177-3AD203B41FA5}">
                      <a16:colId xmlns:a16="http://schemas.microsoft.com/office/drawing/2014/main" val="20001"/>
                    </a:ext>
                  </a:extLst>
                </a:gridCol>
                <a:gridCol w="496525">
                  <a:extLst>
                    <a:ext uri="{9D8B030D-6E8A-4147-A177-3AD203B41FA5}">
                      <a16:colId xmlns:a16="http://schemas.microsoft.com/office/drawing/2014/main" val="20002"/>
                    </a:ext>
                  </a:extLst>
                </a:gridCol>
              </a:tblGrid>
              <a:tr h="142875">
                <a:tc>
                  <a:txBody>
                    <a:bodyPr/>
                    <a:lstStyle/>
                    <a:p>
                      <a:pPr marL="0" lvl="0" indent="0" algn="l" rtl="0">
                        <a:spcBef>
                          <a:spcPts val="0"/>
                        </a:spcBef>
                        <a:spcAft>
                          <a:spcPts val="0"/>
                        </a:spcAft>
                        <a:buNone/>
                      </a:pPr>
                      <a:r>
                        <a:rPr lang="en" sz="800"/>
                        <a:t>Sender</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800"/>
                        <a:t>Recipient</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800"/>
                        <a:t>Amount (BTC)</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142875">
                <a:tc>
                  <a:txBody>
                    <a:bodyPr/>
                    <a:lstStyle/>
                    <a:p>
                      <a:pPr marL="0" lvl="0" indent="0" algn="l" rtl="0">
                        <a:spcBef>
                          <a:spcPts val="0"/>
                        </a:spcBef>
                        <a:spcAft>
                          <a:spcPts val="0"/>
                        </a:spcAft>
                        <a:buNone/>
                      </a:pPr>
                      <a:r>
                        <a:rPr lang="en" sz="800"/>
                        <a:t>Gloria</a:t>
                      </a:r>
                      <a:endParaRPr sz="800"/>
                    </a:p>
                  </a:txBody>
                  <a:tcPr marL="34300" marR="34300" marT="34275" marB="34275">
                    <a:lnT w="9525" cap="flat" cmpd="sng">
                      <a:solidFill>
                        <a:srgbClr val="9E9E9E"/>
                      </a:solidFill>
                      <a:prstDash val="solid"/>
                      <a:round/>
                      <a:headEnd type="none" w="sm" len="sm"/>
                      <a:tailEnd type="none" w="sm" len="sm"/>
                    </a:lnT>
                    <a:solidFill>
                      <a:srgbClr val="FFF2CC"/>
                    </a:solidFill>
                  </a:tcPr>
                </a:tc>
                <a:tc>
                  <a:txBody>
                    <a:bodyPr/>
                    <a:lstStyle/>
                    <a:p>
                      <a:pPr marL="0" lvl="0" indent="0" algn="l" rtl="0">
                        <a:spcBef>
                          <a:spcPts val="0"/>
                        </a:spcBef>
                        <a:spcAft>
                          <a:spcPts val="0"/>
                        </a:spcAft>
                        <a:buNone/>
                      </a:pPr>
                      <a:r>
                        <a:rPr lang="en" sz="800"/>
                        <a:t>Gillian</a:t>
                      </a:r>
                      <a:endParaRPr sz="800"/>
                    </a:p>
                  </a:txBody>
                  <a:tcPr marL="34300" marR="34300" marT="34275" marB="34275">
                    <a:lnT w="9525" cap="flat" cmpd="sng">
                      <a:solidFill>
                        <a:srgbClr val="9E9E9E"/>
                      </a:solidFill>
                      <a:prstDash val="solid"/>
                      <a:round/>
                      <a:headEnd type="none" w="sm" len="sm"/>
                      <a:tailEnd type="none" w="sm" len="sm"/>
                    </a:lnT>
                    <a:solidFill>
                      <a:srgbClr val="FFF2CC"/>
                    </a:solidFill>
                  </a:tcPr>
                </a:tc>
                <a:tc>
                  <a:txBody>
                    <a:bodyPr/>
                    <a:lstStyle/>
                    <a:p>
                      <a:pPr marL="0" lvl="0" indent="0" algn="l" rtl="0">
                        <a:spcBef>
                          <a:spcPts val="0"/>
                        </a:spcBef>
                        <a:spcAft>
                          <a:spcPts val="0"/>
                        </a:spcAft>
                        <a:buNone/>
                      </a:pPr>
                      <a:r>
                        <a:rPr lang="en" sz="800"/>
                        <a:t>23</a:t>
                      </a:r>
                      <a:endParaRPr sz="800"/>
                    </a:p>
                  </a:txBody>
                  <a:tcPr marL="34300" marR="34300" marT="34275" marB="34275">
                    <a:lnT w="9525" cap="flat" cmpd="sng">
                      <a:solidFill>
                        <a:srgbClr val="9E9E9E"/>
                      </a:solidFill>
                      <a:prstDash val="solid"/>
                      <a:round/>
                      <a:headEnd type="none" w="sm" len="sm"/>
                      <a:tailEnd type="none" w="sm" len="sm"/>
                    </a:lnT>
                    <a:solidFill>
                      <a:srgbClr val="FFF2CC"/>
                    </a:solidFill>
                  </a:tcPr>
                </a:tc>
                <a:extLst>
                  <a:ext uri="{0D108BD9-81ED-4DB2-BD59-A6C34878D82A}">
                    <a16:rowId xmlns:a16="http://schemas.microsoft.com/office/drawing/2014/main" val="10001"/>
                  </a:ext>
                </a:extLst>
              </a:tr>
              <a:tr h="142875">
                <a:tc>
                  <a:txBody>
                    <a:bodyPr/>
                    <a:lstStyle/>
                    <a:p>
                      <a:pPr marL="0" lvl="0" indent="0" algn="l" rtl="0">
                        <a:spcBef>
                          <a:spcPts val="0"/>
                        </a:spcBef>
                        <a:spcAft>
                          <a:spcPts val="0"/>
                        </a:spcAft>
                        <a:buNone/>
                      </a:pPr>
                      <a:r>
                        <a:rPr lang="en" sz="800"/>
                        <a:t>Gillian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Nick</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3.2</a:t>
                      </a:r>
                      <a:endParaRPr sz="800"/>
                    </a:p>
                  </a:txBody>
                  <a:tcPr marL="34300" marR="34300" marT="34275" marB="34275">
                    <a:solidFill>
                      <a:srgbClr val="FFE599"/>
                    </a:solidFill>
                  </a:tcPr>
                </a:tc>
                <a:extLst>
                  <a:ext uri="{0D108BD9-81ED-4DB2-BD59-A6C34878D82A}">
                    <a16:rowId xmlns:a16="http://schemas.microsoft.com/office/drawing/2014/main" val="10002"/>
                  </a:ext>
                </a:extLst>
              </a:tr>
            </a:tbl>
          </a:graphicData>
        </a:graphic>
      </p:graphicFrame>
      <p:graphicFrame>
        <p:nvGraphicFramePr>
          <p:cNvPr id="1024" name="Google Shape;1024;p72"/>
          <p:cNvGraphicFramePr/>
          <p:nvPr/>
        </p:nvGraphicFramePr>
        <p:xfrm>
          <a:off x="5598544" y="3130927"/>
          <a:ext cx="1489575" cy="693330"/>
        </p:xfrm>
        <a:graphic>
          <a:graphicData uri="http://schemas.openxmlformats.org/drawingml/2006/table">
            <a:tbl>
              <a:tblPr>
                <a:noFill/>
                <a:tableStyleId>{50902E6B-F63A-4EA7-877D-E3649FA59607}</a:tableStyleId>
              </a:tblPr>
              <a:tblGrid>
                <a:gridCol w="496525">
                  <a:extLst>
                    <a:ext uri="{9D8B030D-6E8A-4147-A177-3AD203B41FA5}">
                      <a16:colId xmlns:a16="http://schemas.microsoft.com/office/drawing/2014/main" val="20000"/>
                    </a:ext>
                  </a:extLst>
                </a:gridCol>
                <a:gridCol w="496525">
                  <a:extLst>
                    <a:ext uri="{9D8B030D-6E8A-4147-A177-3AD203B41FA5}">
                      <a16:colId xmlns:a16="http://schemas.microsoft.com/office/drawing/2014/main" val="20001"/>
                    </a:ext>
                  </a:extLst>
                </a:gridCol>
                <a:gridCol w="496525">
                  <a:extLst>
                    <a:ext uri="{9D8B030D-6E8A-4147-A177-3AD203B41FA5}">
                      <a16:colId xmlns:a16="http://schemas.microsoft.com/office/drawing/2014/main" val="20002"/>
                    </a:ext>
                  </a:extLst>
                </a:gridCol>
              </a:tblGrid>
              <a:tr h="142875">
                <a:tc>
                  <a:txBody>
                    <a:bodyPr/>
                    <a:lstStyle/>
                    <a:p>
                      <a:pPr marL="0" lvl="0" indent="0" algn="l" rtl="0">
                        <a:spcBef>
                          <a:spcPts val="0"/>
                        </a:spcBef>
                        <a:spcAft>
                          <a:spcPts val="0"/>
                        </a:spcAft>
                        <a:buNone/>
                      </a:pPr>
                      <a:r>
                        <a:rPr lang="en" sz="800"/>
                        <a:t>Sender</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800"/>
                        <a:t>Recipient</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800"/>
                        <a:t>Amount (BTC)</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142875">
                <a:tc>
                  <a:txBody>
                    <a:bodyPr/>
                    <a:lstStyle/>
                    <a:p>
                      <a:pPr marL="0" lvl="0" indent="0" algn="l" rtl="0">
                        <a:spcBef>
                          <a:spcPts val="0"/>
                        </a:spcBef>
                        <a:spcAft>
                          <a:spcPts val="0"/>
                        </a:spcAft>
                        <a:buNone/>
                      </a:pPr>
                      <a:r>
                        <a:rPr lang="en" sz="800"/>
                        <a:t>Gloria</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r>
                        <a:rPr lang="en" sz="800"/>
                        <a:t>Gillian</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r>
                        <a:rPr lang="en" sz="800"/>
                        <a:t>23</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r h="142875">
                <a:tc>
                  <a:txBody>
                    <a:bodyPr/>
                    <a:lstStyle/>
                    <a:p>
                      <a:pPr marL="0" lvl="0" indent="0" algn="l" rtl="0">
                        <a:spcBef>
                          <a:spcPts val="0"/>
                        </a:spcBef>
                        <a:spcAft>
                          <a:spcPts val="0"/>
                        </a:spcAft>
                        <a:buNone/>
                      </a:pPr>
                      <a:r>
                        <a:rPr lang="en" sz="800"/>
                        <a:t>Nadir</a:t>
                      </a:r>
                      <a:endParaRPr sz="800"/>
                    </a:p>
                  </a:txBody>
                  <a:tcPr marL="34300" marR="34300" marT="34275" marB="34275">
                    <a:lnT w="9525" cap="flat" cmpd="sng">
                      <a:solidFill>
                        <a:srgbClr val="9E9E9E"/>
                      </a:solidFill>
                      <a:prstDash val="solid"/>
                      <a:round/>
                      <a:headEnd type="none" w="sm" len="sm"/>
                      <a:tailEnd type="none" w="sm" len="sm"/>
                    </a:lnT>
                    <a:solidFill>
                      <a:srgbClr val="FFE599"/>
                    </a:solidFill>
                  </a:tcPr>
                </a:tc>
                <a:tc>
                  <a:txBody>
                    <a:bodyPr/>
                    <a:lstStyle/>
                    <a:p>
                      <a:pPr marL="0" lvl="0" indent="0" algn="l" rtl="0">
                        <a:spcBef>
                          <a:spcPts val="0"/>
                        </a:spcBef>
                        <a:spcAft>
                          <a:spcPts val="0"/>
                        </a:spcAft>
                        <a:buNone/>
                      </a:pPr>
                      <a:r>
                        <a:rPr lang="en" sz="800"/>
                        <a:t>Brian</a:t>
                      </a:r>
                      <a:endParaRPr sz="800"/>
                    </a:p>
                  </a:txBody>
                  <a:tcPr marL="34300" marR="34300" marT="34275" marB="34275">
                    <a:lnT w="9525" cap="flat" cmpd="sng">
                      <a:solidFill>
                        <a:srgbClr val="9E9E9E"/>
                      </a:solidFill>
                      <a:prstDash val="solid"/>
                      <a:round/>
                      <a:headEnd type="none" w="sm" len="sm"/>
                      <a:tailEnd type="none" w="sm" len="sm"/>
                    </a:lnT>
                    <a:solidFill>
                      <a:srgbClr val="FFE599"/>
                    </a:solidFill>
                  </a:tcPr>
                </a:tc>
                <a:tc>
                  <a:txBody>
                    <a:bodyPr/>
                    <a:lstStyle/>
                    <a:p>
                      <a:pPr marL="0" lvl="0" indent="0" algn="l" rtl="0">
                        <a:spcBef>
                          <a:spcPts val="0"/>
                        </a:spcBef>
                        <a:spcAft>
                          <a:spcPts val="0"/>
                        </a:spcAft>
                        <a:buNone/>
                      </a:pPr>
                      <a:r>
                        <a:rPr lang="en" sz="800"/>
                        <a:t>0.3</a:t>
                      </a:r>
                      <a:endParaRPr sz="800"/>
                    </a:p>
                  </a:txBody>
                  <a:tcPr marL="34300" marR="34300" marT="34275" marB="34275">
                    <a:lnT w="9525" cap="flat" cmpd="sng">
                      <a:solidFill>
                        <a:srgbClr val="9E9E9E"/>
                      </a:solidFill>
                      <a:prstDash val="solid"/>
                      <a:round/>
                      <a:headEnd type="none" w="sm" len="sm"/>
                      <a:tailEnd type="none" w="sm" len="sm"/>
                    </a:lnT>
                    <a:solidFill>
                      <a:srgbClr val="FFE599"/>
                    </a:solidFill>
                  </a:tcPr>
                </a:tc>
                <a:extLst>
                  <a:ext uri="{0D108BD9-81ED-4DB2-BD59-A6C34878D82A}">
                    <a16:rowId xmlns:a16="http://schemas.microsoft.com/office/drawing/2014/main" val="10002"/>
                  </a:ext>
                </a:extLst>
              </a:tr>
            </a:tbl>
          </a:graphicData>
        </a:graphic>
      </p:graphicFrame>
      <p:cxnSp>
        <p:nvCxnSpPr>
          <p:cNvPr id="1025" name="Google Shape;1025;p72"/>
          <p:cNvCxnSpPr/>
          <p:nvPr/>
        </p:nvCxnSpPr>
        <p:spPr>
          <a:xfrm flipH="1">
            <a:off x="5196259" y="2339578"/>
            <a:ext cx="405900" cy="532200"/>
          </a:xfrm>
          <a:prstGeom prst="straightConnector1">
            <a:avLst/>
          </a:prstGeom>
          <a:noFill/>
          <a:ln w="9525" cap="flat" cmpd="sng">
            <a:solidFill>
              <a:schemeClr val="dk2"/>
            </a:solidFill>
            <a:prstDash val="solid"/>
            <a:round/>
            <a:headEnd type="none" w="med" len="med"/>
            <a:tailEnd type="triangle" w="med" len="med"/>
          </a:ln>
        </p:spPr>
      </p:cxnSp>
      <p:cxnSp>
        <p:nvCxnSpPr>
          <p:cNvPr id="1026" name="Google Shape;1026;p72"/>
          <p:cNvCxnSpPr/>
          <p:nvPr/>
        </p:nvCxnSpPr>
        <p:spPr>
          <a:xfrm rot="10800000">
            <a:off x="5196259" y="2871872"/>
            <a:ext cx="405900" cy="604800"/>
          </a:xfrm>
          <a:prstGeom prst="straightConnector1">
            <a:avLst/>
          </a:prstGeom>
          <a:noFill/>
          <a:ln w="9525" cap="flat" cmpd="sng">
            <a:solidFill>
              <a:schemeClr val="dk2"/>
            </a:solidFill>
            <a:prstDash val="solid"/>
            <a:round/>
            <a:headEnd type="none" w="med" len="med"/>
            <a:tailEnd type="triangle" w="med" len="med"/>
          </a:ln>
        </p:spPr>
      </p:cxnSp>
      <p:cxnSp>
        <p:nvCxnSpPr>
          <p:cNvPr id="1027" name="Google Shape;1027;p72"/>
          <p:cNvCxnSpPr/>
          <p:nvPr/>
        </p:nvCxnSpPr>
        <p:spPr>
          <a:xfrm>
            <a:off x="7091306" y="2348869"/>
            <a:ext cx="797400" cy="0"/>
          </a:xfrm>
          <a:prstGeom prst="straightConnector1">
            <a:avLst/>
          </a:prstGeom>
          <a:noFill/>
          <a:ln w="9525" cap="flat" cmpd="sng">
            <a:solidFill>
              <a:schemeClr val="dk2"/>
            </a:solidFill>
            <a:prstDash val="solid"/>
            <a:round/>
            <a:headEnd type="stealth" w="med" len="med"/>
            <a:tailEnd type="none" w="med" len="med"/>
          </a:ln>
        </p:spPr>
      </p:cxnSp>
      <p:cxnSp>
        <p:nvCxnSpPr>
          <p:cNvPr id="1028" name="Google Shape;1028;p72"/>
          <p:cNvCxnSpPr/>
          <p:nvPr/>
        </p:nvCxnSpPr>
        <p:spPr>
          <a:xfrm>
            <a:off x="7091306" y="3491869"/>
            <a:ext cx="797400" cy="0"/>
          </a:xfrm>
          <a:prstGeom prst="straightConnector1">
            <a:avLst/>
          </a:prstGeom>
          <a:noFill/>
          <a:ln w="9525" cap="flat" cmpd="sng">
            <a:solidFill>
              <a:schemeClr val="dk2"/>
            </a:solidFill>
            <a:prstDash val="solid"/>
            <a:round/>
            <a:headEnd type="stealth" w="med" len="med"/>
            <a:tailEnd type="none" w="med" len="med"/>
          </a:ln>
        </p:spPr>
      </p:cxnSp>
      <p:sp>
        <p:nvSpPr>
          <p:cNvPr id="1029" name="Google Shape;1029;p72"/>
          <p:cNvSpPr txBox="1"/>
          <p:nvPr/>
        </p:nvSpPr>
        <p:spPr>
          <a:xfrm>
            <a:off x="7949173" y="2200256"/>
            <a:ext cx="405900" cy="162900"/>
          </a:xfrm>
          <a:prstGeom prst="rect">
            <a:avLst/>
          </a:prstGeom>
          <a:noFill/>
          <a:ln>
            <a:noFill/>
          </a:ln>
        </p:spPr>
        <p:txBody>
          <a:bodyPr spcFirstLastPara="1" wrap="square" lIns="34300" tIns="34300" rIns="34300" bIns="34300" anchor="t" anchorCtr="0">
            <a:noAutofit/>
          </a:bodyPr>
          <a:lstStyle/>
          <a:p>
            <a:pPr marL="0" lvl="0" indent="0" algn="l" rtl="0">
              <a:spcBef>
                <a:spcPts val="0"/>
              </a:spcBef>
              <a:spcAft>
                <a:spcPts val="0"/>
              </a:spcAft>
              <a:buNone/>
            </a:pPr>
            <a:r>
              <a:rPr lang="en" sz="1300">
                <a:latin typeface="Nunito Sans"/>
                <a:ea typeface="Nunito Sans"/>
                <a:cs typeface="Nunito Sans"/>
                <a:sym typeface="Nunito Sans"/>
              </a:rPr>
              <a:t>?</a:t>
            </a:r>
            <a:endParaRPr sz="1300">
              <a:latin typeface="Nunito Sans"/>
              <a:ea typeface="Nunito Sans"/>
              <a:cs typeface="Nunito Sans"/>
              <a:sym typeface="Nunito Sans"/>
            </a:endParaRPr>
          </a:p>
        </p:txBody>
      </p:sp>
      <p:sp>
        <p:nvSpPr>
          <p:cNvPr id="1030" name="Google Shape;1030;p72"/>
          <p:cNvSpPr txBox="1"/>
          <p:nvPr/>
        </p:nvSpPr>
        <p:spPr>
          <a:xfrm>
            <a:off x="7949173" y="3343256"/>
            <a:ext cx="405900" cy="162900"/>
          </a:xfrm>
          <a:prstGeom prst="rect">
            <a:avLst/>
          </a:prstGeom>
          <a:noFill/>
          <a:ln>
            <a:noFill/>
          </a:ln>
        </p:spPr>
        <p:txBody>
          <a:bodyPr spcFirstLastPara="1" wrap="square" lIns="34300" tIns="34300" rIns="34300" bIns="34300" anchor="t" anchorCtr="0">
            <a:noAutofit/>
          </a:bodyPr>
          <a:lstStyle/>
          <a:p>
            <a:pPr marL="0" lvl="0" indent="0" algn="l" rtl="0">
              <a:spcBef>
                <a:spcPts val="0"/>
              </a:spcBef>
              <a:spcAft>
                <a:spcPts val="0"/>
              </a:spcAft>
              <a:buNone/>
            </a:pPr>
            <a:r>
              <a:rPr lang="en" sz="1300">
                <a:latin typeface="Nunito Sans"/>
                <a:ea typeface="Nunito Sans"/>
                <a:cs typeface="Nunito Sans"/>
                <a:sym typeface="Nunito Sans"/>
              </a:rPr>
              <a:t>?</a:t>
            </a:r>
            <a:endParaRPr sz="1300">
              <a:latin typeface="Nunito Sans"/>
              <a:ea typeface="Nunito Sans"/>
              <a:cs typeface="Nunito Sans"/>
              <a:sym typeface="Nunito Sans"/>
            </a:endParaRPr>
          </a:p>
        </p:txBody>
      </p:sp>
      <p:sp>
        <p:nvSpPr>
          <p:cNvPr id="1031" name="Google Shape;1031;p72"/>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A LITTLE DIFFERENT FROM SPOONING</a:t>
            </a:r>
            <a:endParaRPr sz="1700" b="1">
              <a:solidFill>
                <a:srgbClr val="BFBFBF"/>
              </a:solidFill>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73"/>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1037" name="Google Shape;1037;p73"/>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1038" name="Google Shape;1038;p73"/>
          <p:cNvSpPr txBox="1">
            <a:spLocks noGrp="1"/>
          </p:cNvSpPr>
          <p:nvPr>
            <p:ph type="body" idx="1"/>
          </p:nvPr>
        </p:nvSpPr>
        <p:spPr>
          <a:xfrm>
            <a:off x="6458929" y="3959400"/>
            <a:ext cx="2668800" cy="44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Proxima Nova"/>
                <a:ea typeface="Proxima Nova"/>
                <a:cs typeface="Proxima Nova"/>
                <a:sym typeface="Proxima Nova"/>
              </a:rPr>
              <a:t>Bitcoin dürüst bir çoğunluk olduğunu varsayar → kötü niyetli bir çoğunluk ağı kontrol edebilir</a:t>
            </a:r>
            <a:endParaRPr sz="1400">
              <a:latin typeface="Proxima Nova"/>
              <a:ea typeface="Proxima Nova"/>
              <a:cs typeface="Proxima Nova"/>
              <a:sym typeface="Proxima Nova"/>
            </a:endParaRPr>
          </a:p>
        </p:txBody>
      </p:sp>
      <p:sp>
        <p:nvSpPr>
          <p:cNvPr id="1039" name="Google Shape;1039;p73"/>
          <p:cNvSpPr/>
          <p:nvPr/>
        </p:nvSpPr>
        <p:spPr>
          <a:xfrm>
            <a:off x="755325" y="2250014"/>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Nick</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ctr" rtl="0">
              <a:spcBef>
                <a:spcPts val="0"/>
              </a:spcBef>
              <a:spcAft>
                <a:spcPts val="0"/>
              </a:spcAft>
              <a:buNone/>
            </a:pPr>
            <a:endParaRPr sz="1300">
              <a:solidFill>
                <a:schemeClr val="dk2"/>
              </a:solidFill>
            </a:endParaRPr>
          </a:p>
        </p:txBody>
      </p:sp>
      <p:sp>
        <p:nvSpPr>
          <p:cNvPr id="1040" name="Google Shape;1040;p73"/>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1041" name="Google Shape;1041;p73"/>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1042" name="Google Shape;1042;p73"/>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1043" name="Google Shape;1043;p73"/>
          <p:cNvSpPr/>
          <p:nvPr/>
        </p:nvSpPr>
        <p:spPr>
          <a:xfrm>
            <a:off x="4616318" y="3119419"/>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Gloria</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l" rtl="0">
              <a:spcBef>
                <a:spcPts val="0"/>
              </a:spcBef>
              <a:spcAft>
                <a:spcPts val="0"/>
              </a:spcAft>
              <a:buNone/>
            </a:pPr>
            <a:endParaRPr sz="1300">
              <a:solidFill>
                <a:schemeClr val="dk2"/>
              </a:solidFill>
            </a:endParaRPr>
          </a:p>
        </p:txBody>
      </p:sp>
      <p:cxnSp>
        <p:nvCxnSpPr>
          <p:cNvPr id="1044" name="Google Shape;1044;p73"/>
          <p:cNvCxnSpPr>
            <a:stCxn id="1041" idx="3"/>
            <a:endCxn id="1042" idx="0"/>
          </p:cNvCxnSpPr>
          <p:nvPr/>
        </p:nvCxnSpPr>
        <p:spPr>
          <a:xfrm flipH="1">
            <a:off x="2476753" y="2174373"/>
            <a:ext cx="1573200" cy="1630200"/>
          </a:xfrm>
          <a:prstGeom prst="straightConnector1">
            <a:avLst/>
          </a:prstGeom>
          <a:noFill/>
          <a:ln w="28575" cap="flat" cmpd="sng">
            <a:solidFill>
              <a:srgbClr val="6D9EEB"/>
            </a:solidFill>
            <a:prstDash val="solid"/>
            <a:round/>
            <a:headEnd type="none" w="med" len="med"/>
            <a:tailEnd type="triangle" w="med" len="med"/>
          </a:ln>
        </p:spPr>
      </p:cxnSp>
      <p:cxnSp>
        <p:nvCxnSpPr>
          <p:cNvPr id="1045" name="Google Shape;1045;p73"/>
          <p:cNvCxnSpPr>
            <a:stCxn id="1041" idx="3"/>
            <a:endCxn id="1040" idx="4"/>
          </p:cNvCxnSpPr>
          <p:nvPr/>
        </p:nvCxnSpPr>
        <p:spPr>
          <a:xfrm rot="10800000">
            <a:off x="2476753" y="1968573"/>
            <a:ext cx="1573200" cy="205800"/>
          </a:xfrm>
          <a:prstGeom prst="straightConnector1">
            <a:avLst/>
          </a:prstGeom>
          <a:noFill/>
          <a:ln w="28575" cap="flat" cmpd="sng">
            <a:solidFill>
              <a:srgbClr val="93C47D"/>
            </a:solidFill>
            <a:prstDash val="solid"/>
            <a:round/>
            <a:headEnd type="none" w="med" len="med"/>
            <a:tailEnd type="triangle" w="med" len="med"/>
          </a:ln>
        </p:spPr>
      </p:cxnSp>
      <p:cxnSp>
        <p:nvCxnSpPr>
          <p:cNvPr id="1046" name="Google Shape;1046;p73"/>
          <p:cNvCxnSpPr>
            <a:stCxn id="1040" idx="4"/>
            <a:endCxn id="1039" idx="6"/>
          </p:cNvCxnSpPr>
          <p:nvPr/>
        </p:nvCxnSpPr>
        <p:spPr>
          <a:xfrm flipH="1">
            <a:off x="1625032" y="1968506"/>
            <a:ext cx="851700" cy="716100"/>
          </a:xfrm>
          <a:prstGeom prst="straightConnector1">
            <a:avLst/>
          </a:prstGeom>
          <a:noFill/>
          <a:ln w="28575" cap="flat" cmpd="sng">
            <a:solidFill>
              <a:srgbClr val="93C47D"/>
            </a:solidFill>
            <a:prstDash val="lgDash"/>
            <a:round/>
            <a:headEnd type="triangle" w="med" len="med"/>
            <a:tailEnd type="triangle" w="med" len="med"/>
          </a:ln>
        </p:spPr>
      </p:cxnSp>
      <p:cxnSp>
        <p:nvCxnSpPr>
          <p:cNvPr id="1047" name="Google Shape;1047;p73"/>
          <p:cNvCxnSpPr>
            <a:stCxn id="1040" idx="4"/>
            <a:endCxn id="1042" idx="0"/>
          </p:cNvCxnSpPr>
          <p:nvPr/>
        </p:nvCxnSpPr>
        <p:spPr>
          <a:xfrm>
            <a:off x="2476732" y="1968506"/>
            <a:ext cx="0" cy="1836300"/>
          </a:xfrm>
          <a:prstGeom prst="straightConnector1">
            <a:avLst/>
          </a:prstGeom>
          <a:noFill/>
          <a:ln w="28575" cap="flat" cmpd="sng">
            <a:solidFill>
              <a:srgbClr val="93C47D"/>
            </a:solidFill>
            <a:prstDash val="lgDash"/>
            <a:round/>
            <a:headEnd type="triangle" w="med" len="med"/>
            <a:tailEnd type="triangle" w="med" len="med"/>
          </a:ln>
        </p:spPr>
      </p:cxnSp>
      <p:cxnSp>
        <p:nvCxnSpPr>
          <p:cNvPr id="1048" name="Google Shape;1048;p73"/>
          <p:cNvCxnSpPr>
            <a:stCxn id="1040" idx="4"/>
            <a:endCxn id="1043" idx="1"/>
          </p:cNvCxnSpPr>
          <p:nvPr/>
        </p:nvCxnSpPr>
        <p:spPr>
          <a:xfrm>
            <a:off x="2476732" y="1968506"/>
            <a:ext cx="2267100" cy="1278300"/>
          </a:xfrm>
          <a:prstGeom prst="straightConnector1">
            <a:avLst/>
          </a:prstGeom>
          <a:noFill/>
          <a:ln w="28575" cap="flat" cmpd="sng">
            <a:solidFill>
              <a:srgbClr val="93C47D"/>
            </a:solidFill>
            <a:prstDash val="lgDash"/>
            <a:round/>
            <a:headEnd type="triangle" w="med" len="med"/>
            <a:tailEnd type="triangle" w="med" len="med"/>
          </a:ln>
        </p:spPr>
      </p:cxnSp>
      <p:cxnSp>
        <p:nvCxnSpPr>
          <p:cNvPr id="1049" name="Google Shape;1049;p73"/>
          <p:cNvCxnSpPr>
            <a:stCxn id="1040" idx="4"/>
            <a:endCxn id="1042" idx="0"/>
          </p:cNvCxnSpPr>
          <p:nvPr/>
        </p:nvCxnSpPr>
        <p:spPr>
          <a:xfrm>
            <a:off x="2476732" y="1968506"/>
            <a:ext cx="0" cy="1836300"/>
          </a:xfrm>
          <a:prstGeom prst="straightConnector1">
            <a:avLst/>
          </a:prstGeom>
          <a:noFill/>
          <a:ln w="28575" cap="flat" cmpd="sng">
            <a:solidFill>
              <a:srgbClr val="6D9EEB"/>
            </a:solidFill>
            <a:prstDash val="lgDashDot"/>
            <a:round/>
            <a:headEnd type="triangle" w="med" len="med"/>
            <a:tailEnd type="triangle" w="med" len="med"/>
          </a:ln>
        </p:spPr>
      </p:cxnSp>
      <p:cxnSp>
        <p:nvCxnSpPr>
          <p:cNvPr id="1050" name="Google Shape;1050;p73"/>
          <p:cNvCxnSpPr>
            <a:stCxn id="1039" idx="6"/>
            <a:endCxn id="1042" idx="0"/>
          </p:cNvCxnSpPr>
          <p:nvPr/>
        </p:nvCxnSpPr>
        <p:spPr>
          <a:xfrm>
            <a:off x="1625025" y="2684714"/>
            <a:ext cx="851700" cy="1119900"/>
          </a:xfrm>
          <a:prstGeom prst="straightConnector1">
            <a:avLst/>
          </a:prstGeom>
          <a:noFill/>
          <a:ln w="28575" cap="flat" cmpd="sng">
            <a:solidFill>
              <a:srgbClr val="6D9EEB"/>
            </a:solidFill>
            <a:prstDash val="lgDashDot"/>
            <a:round/>
            <a:headEnd type="triangle" w="med" len="med"/>
            <a:tailEnd type="triangle" w="med" len="med"/>
          </a:ln>
        </p:spPr>
      </p:cxnSp>
      <p:cxnSp>
        <p:nvCxnSpPr>
          <p:cNvPr id="1051" name="Google Shape;1051;p73"/>
          <p:cNvCxnSpPr>
            <a:stCxn id="1043" idx="1"/>
            <a:endCxn id="1042" idx="0"/>
          </p:cNvCxnSpPr>
          <p:nvPr/>
        </p:nvCxnSpPr>
        <p:spPr>
          <a:xfrm flipH="1">
            <a:off x="2476582" y="3246739"/>
            <a:ext cx="2267100" cy="558000"/>
          </a:xfrm>
          <a:prstGeom prst="straightConnector1">
            <a:avLst/>
          </a:prstGeom>
          <a:noFill/>
          <a:ln w="28575" cap="flat" cmpd="sng">
            <a:solidFill>
              <a:srgbClr val="6D9EEB"/>
            </a:solidFill>
            <a:prstDash val="lgDashDot"/>
            <a:round/>
            <a:headEnd type="triangle" w="med" len="med"/>
            <a:tailEnd type="triangle" w="med" len="med"/>
          </a:ln>
        </p:spPr>
      </p:cxnSp>
      <p:pic>
        <p:nvPicPr>
          <p:cNvPr id="1052" name="Google Shape;1052;p73"/>
          <p:cNvPicPr preferRelativeResize="0"/>
          <p:nvPr/>
        </p:nvPicPr>
        <p:blipFill>
          <a:blip r:embed="rId3">
            <a:alphaModFix/>
          </a:blip>
          <a:stretch>
            <a:fillRect/>
          </a:stretch>
        </p:blipFill>
        <p:spPr>
          <a:xfrm>
            <a:off x="5137249" y="313369"/>
            <a:ext cx="1028700" cy="1071563"/>
          </a:xfrm>
          <a:prstGeom prst="rect">
            <a:avLst/>
          </a:prstGeom>
          <a:noFill/>
          <a:ln>
            <a:noFill/>
          </a:ln>
        </p:spPr>
      </p:pic>
      <p:pic>
        <p:nvPicPr>
          <p:cNvPr id="1053" name="Google Shape;1053;p73"/>
          <p:cNvPicPr preferRelativeResize="0"/>
          <p:nvPr/>
        </p:nvPicPr>
        <p:blipFill>
          <a:blip r:embed="rId3">
            <a:alphaModFix/>
          </a:blip>
          <a:stretch>
            <a:fillRect/>
          </a:stretch>
        </p:blipFill>
        <p:spPr>
          <a:xfrm>
            <a:off x="234755" y="1037194"/>
            <a:ext cx="1028700" cy="1071563"/>
          </a:xfrm>
          <a:prstGeom prst="rect">
            <a:avLst/>
          </a:prstGeom>
          <a:noFill/>
          <a:ln>
            <a:noFill/>
          </a:ln>
        </p:spPr>
      </p:pic>
      <p:pic>
        <p:nvPicPr>
          <p:cNvPr id="1054" name="Google Shape;1054;p73"/>
          <p:cNvPicPr preferRelativeResize="0"/>
          <p:nvPr/>
        </p:nvPicPr>
        <p:blipFill>
          <a:blip r:embed="rId3">
            <a:alphaModFix/>
          </a:blip>
          <a:stretch>
            <a:fillRect/>
          </a:stretch>
        </p:blipFill>
        <p:spPr>
          <a:xfrm>
            <a:off x="675654" y="3482766"/>
            <a:ext cx="1028700" cy="1071563"/>
          </a:xfrm>
          <a:prstGeom prst="rect">
            <a:avLst/>
          </a:prstGeom>
          <a:noFill/>
          <a:ln>
            <a:noFill/>
          </a:ln>
        </p:spPr>
      </p:pic>
      <p:cxnSp>
        <p:nvCxnSpPr>
          <p:cNvPr id="1055" name="Google Shape;1055;p73"/>
          <p:cNvCxnSpPr>
            <a:stCxn id="1054" idx="3"/>
            <a:endCxn id="1042" idx="2"/>
          </p:cNvCxnSpPr>
          <p:nvPr/>
        </p:nvCxnSpPr>
        <p:spPr>
          <a:xfrm>
            <a:off x="1704354" y="4018547"/>
            <a:ext cx="337500" cy="220800"/>
          </a:xfrm>
          <a:prstGeom prst="curvedConnector3">
            <a:avLst>
              <a:gd name="adj1" fmla="val 48818"/>
            </a:avLst>
          </a:prstGeom>
          <a:noFill/>
          <a:ln w="38100" cap="flat" cmpd="sng">
            <a:solidFill>
              <a:srgbClr val="6FA8DC"/>
            </a:solidFill>
            <a:prstDash val="solid"/>
            <a:round/>
            <a:headEnd type="triangle" w="med" len="med"/>
            <a:tailEnd type="diamond" w="med" len="med"/>
          </a:ln>
        </p:spPr>
      </p:cxnSp>
      <p:cxnSp>
        <p:nvCxnSpPr>
          <p:cNvPr id="1056" name="Google Shape;1056;p73"/>
          <p:cNvCxnSpPr>
            <a:stCxn id="1053" idx="3"/>
            <a:endCxn id="1040" idx="2"/>
          </p:cNvCxnSpPr>
          <p:nvPr/>
        </p:nvCxnSpPr>
        <p:spPr>
          <a:xfrm rot="10800000" flipH="1">
            <a:off x="1263455" y="1533675"/>
            <a:ext cx="778500" cy="39300"/>
          </a:xfrm>
          <a:prstGeom prst="curvedConnector3">
            <a:avLst>
              <a:gd name="adj1" fmla="val 50001"/>
            </a:avLst>
          </a:prstGeom>
          <a:noFill/>
          <a:ln w="38100" cap="flat" cmpd="sng">
            <a:solidFill>
              <a:srgbClr val="93C47D"/>
            </a:solidFill>
            <a:prstDash val="solid"/>
            <a:round/>
            <a:headEnd type="triangle" w="med" len="med"/>
            <a:tailEnd type="diamond" w="med" len="med"/>
          </a:ln>
        </p:spPr>
      </p:cxnSp>
      <p:cxnSp>
        <p:nvCxnSpPr>
          <p:cNvPr id="1057" name="Google Shape;1057;p73"/>
          <p:cNvCxnSpPr>
            <a:stCxn id="1041" idx="0"/>
            <a:endCxn id="1052" idx="1"/>
          </p:cNvCxnSpPr>
          <p:nvPr/>
        </p:nvCxnSpPr>
        <p:spPr>
          <a:xfrm rot="-5400000">
            <a:off x="4455689" y="750844"/>
            <a:ext cx="583200" cy="779700"/>
          </a:xfrm>
          <a:prstGeom prst="curvedConnector2">
            <a:avLst/>
          </a:prstGeom>
          <a:noFill/>
          <a:ln w="38100" cap="flat" cmpd="sng">
            <a:solidFill>
              <a:srgbClr val="E06666"/>
            </a:solidFill>
            <a:prstDash val="solid"/>
            <a:round/>
            <a:headEnd type="diamond" w="med" len="med"/>
            <a:tailEnd type="triangle" w="med" len="med"/>
          </a:ln>
        </p:spPr>
      </p:cxnSp>
      <p:cxnSp>
        <p:nvCxnSpPr>
          <p:cNvPr id="1058" name="Google Shape;1058;p73"/>
          <p:cNvCxnSpPr>
            <a:stCxn id="1043" idx="0"/>
            <a:endCxn id="1052" idx="3"/>
          </p:cNvCxnSpPr>
          <p:nvPr/>
        </p:nvCxnSpPr>
        <p:spPr>
          <a:xfrm rot="-5400000">
            <a:off x="4473368" y="1426819"/>
            <a:ext cx="2270400" cy="1114800"/>
          </a:xfrm>
          <a:prstGeom prst="curvedConnector4">
            <a:avLst>
              <a:gd name="adj1" fmla="val 30522"/>
              <a:gd name="adj2" fmla="val 118620"/>
            </a:avLst>
          </a:prstGeom>
          <a:noFill/>
          <a:ln w="38100" cap="flat" cmpd="sng">
            <a:solidFill>
              <a:srgbClr val="E06666"/>
            </a:solidFill>
            <a:prstDash val="solid"/>
            <a:round/>
            <a:headEnd type="diamond" w="med" len="med"/>
            <a:tailEnd type="triangle" w="med" len="med"/>
          </a:ln>
        </p:spPr>
      </p:cxnSp>
      <p:cxnSp>
        <p:nvCxnSpPr>
          <p:cNvPr id="1059" name="Google Shape;1059;p73"/>
          <p:cNvCxnSpPr>
            <a:stCxn id="1039" idx="5"/>
            <a:endCxn id="1052" idx="2"/>
          </p:cNvCxnSpPr>
          <p:nvPr/>
        </p:nvCxnSpPr>
        <p:spPr>
          <a:xfrm rot="-5400000">
            <a:off x="2771010" y="111643"/>
            <a:ext cx="1607100" cy="4153800"/>
          </a:xfrm>
          <a:prstGeom prst="curvedConnector3">
            <a:avLst>
              <a:gd name="adj1" fmla="val -18998"/>
            </a:avLst>
          </a:prstGeom>
          <a:noFill/>
          <a:ln w="38100" cap="flat" cmpd="sng">
            <a:solidFill>
              <a:srgbClr val="E06666"/>
            </a:solidFill>
            <a:prstDash val="solid"/>
            <a:round/>
            <a:headEnd type="diamond" w="med" len="med"/>
            <a:tailEnd type="triangle" w="med" len="med"/>
          </a:ln>
        </p:spPr>
      </p:cxnSp>
      <p:sp>
        <p:nvSpPr>
          <p:cNvPr id="1060" name="Google Shape;1060;p73"/>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EXTRA: 51% ATTACK</a:t>
            </a:r>
            <a:endParaRPr sz="2700" b="1">
              <a:latin typeface="Montserrat"/>
              <a:ea typeface="Montserrat"/>
              <a:cs typeface="Montserrat"/>
              <a:sym typeface="Montserrat"/>
            </a:endParaRPr>
          </a:p>
        </p:txBody>
      </p:sp>
      <p:sp>
        <p:nvSpPr>
          <p:cNvPr id="1061" name="Google Shape;1061;p73"/>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HONEST MAJORITY ASSUMPTION</a:t>
            </a:r>
            <a:endParaRPr sz="1700" b="1">
              <a:solidFill>
                <a:srgbClr val="BFBFBF"/>
              </a:solidFill>
              <a:latin typeface="Proxima Nova"/>
              <a:ea typeface="Proxima Nova"/>
              <a:cs typeface="Proxima Nova"/>
              <a:sym typeface="Proxima Nova"/>
            </a:endParaRPr>
          </a:p>
        </p:txBody>
      </p:sp>
      <p:pic>
        <p:nvPicPr>
          <p:cNvPr id="1062" name="Google Shape;1062;p73"/>
          <p:cNvPicPr preferRelativeResize="0"/>
          <p:nvPr/>
        </p:nvPicPr>
        <p:blipFill>
          <a:blip r:embed="rId3">
            <a:alphaModFix/>
          </a:blip>
          <a:stretch>
            <a:fillRect/>
          </a:stretch>
        </p:blipFill>
        <p:spPr>
          <a:xfrm>
            <a:off x="6386812" y="198300"/>
            <a:ext cx="1028700" cy="1071563"/>
          </a:xfrm>
          <a:prstGeom prst="rect">
            <a:avLst/>
          </a:prstGeom>
          <a:noFill/>
          <a:ln>
            <a:noFill/>
          </a:ln>
        </p:spPr>
      </p:pic>
      <p:pic>
        <p:nvPicPr>
          <p:cNvPr id="1063" name="Google Shape;1063;p73"/>
          <p:cNvPicPr preferRelativeResize="0"/>
          <p:nvPr/>
        </p:nvPicPr>
        <p:blipFill>
          <a:blip r:embed="rId3">
            <a:alphaModFix/>
          </a:blip>
          <a:stretch>
            <a:fillRect/>
          </a:stretch>
        </p:blipFill>
        <p:spPr>
          <a:xfrm>
            <a:off x="7018561" y="849206"/>
            <a:ext cx="1028700" cy="1071563"/>
          </a:xfrm>
          <a:prstGeom prst="rect">
            <a:avLst/>
          </a:prstGeom>
          <a:noFill/>
          <a:ln>
            <a:noFill/>
          </a:ln>
        </p:spPr>
      </p:pic>
      <p:pic>
        <p:nvPicPr>
          <p:cNvPr id="1064" name="Google Shape;1064;p73"/>
          <p:cNvPicPr preferRelativeResize="0"/>
          <p:nvPr/>
        </p:nvPicPr>
        <p:blipFill>
          <a:blip r:embed="rId3">
            <a:alphaModFix/>
          </a:blip>
          <a:stretch>
            <a:fillRect/>
          </a:stretch>
        </p:blipFill>
        <p:spPr>
          <a:xfrm>
            <a:off x="7901231" y="1432294"/>
            <a:ext cx="1028700" cy="1071563"/>
          </a:xfrm>
          <a:prstGeom prst="rect">
            <a:avLst/>
          </a:prstGeom>
          <a:noFill/>
          <a:ln>
            <a:noFill/>
          </a:ln>
        </p:spPr>
      </p:pic>
      <p:cxnSp>
        <p:nvCxnSpPr>
          <p:cNvPr id="1065" name="Google Shape;1065;p73"/>
          <p:cNvCxnSpPr>
            <a:stCxn id="1043" idx="0"/>
            <a:endCxn id="1064" idx="2"/>
          </p:cNvCxnSpPr>
          <p:nvPr/>
        </p:nvCxnSpPr>
        <p:spPr>
          <a:xfrm rot="-5400000">
            <a:off x="6425618" y="1129369"/>
            <a:ext cx="615600" cy="3364500"/>
          </a:xfrm>
          <a:prstGeom prst="curvedConnector3">
            <a:avLst>
              <a:gd name="adj1" fmla="val 49997"/>
            </a:avLst>
          </a:prstGeom>
          <a:noFill/>
          <a:ln w="38100" cap="flat" cmpd="sng">
            <a:solidFill>
              <a:srgbClr val="E06666"/>
            </a:solidFill>
            <a:prstDash val="solid"/>
            <a:round/>
            <a:headEnd type="diamond" w="med" len="med"/>
            <a:tailEnd type="triangle" w="med" len="med"/>
          </a:ln>
        </p:spPr>
      </p:cxnSp>
      <p:cxnSp>
        <p:nvCxnSpPr>
          <p:cNvPr id="1066" name="Google Shape;1066;p73"/>
          <p:cNvCxnSpPr>
            <a:stCxn id="1043" idx="0"/>
            <a:endCxn id="1063" idx="2"/>
          </p:cNvCxnSpPr>
          <p:nvPr/>
        </p:nvCxnSpPr>
        <p:spPr>
          <a:xfrm rot="-5400000">
            <a:off x="5692718" y="1279369"/>
            <a:ext cx="1198500" cy="2481600"/>
          </a:xfrm>
          <a:prstGeom prst="curvedConnector3">
            <a:avLst>
              <a:gd name="adj1" fmla="val 49998"/>
            </a:avLst>
          </a:prstGeom>
          <a:noFill/>
          <a:ln w="38100" cap="flat" cmpd="sng">
            <a:solidFill>
              <a:srgbClr val="E06666"/>
            </a:solidFill>
            <a:prstDash val="solid"/>
            <a:round/>
            <a:headEnd type="diamond" w="med" len="med"/>
            <a:tailEnd type="triangle" w="med" len="med"/>
          </a:ln>
        </p:spPr>
      </p:cxnSp>
      <p:cxnSp>
        <p:nvCxnSpPr>
          <p:cNvPr id="1067" name="Google Shape;1067;p73"/>
          <p:cNvCxnSpPr>
            <a:stCxn id="1043" idx="0"/>
            <a:endCxn id="1062" idx="2"/>
          </p:cNvCxnSpPr>
          <p:nvPr/>
        </p:nvCxnSpPr>
        <p:spPr>
          <a:xfrm rot="-5400000">
            <a:off x="5051468" y="1269619"/>
            <a:ext cx="1849500" cy="1850100"/>
          </a:xfrm>
          <a:prstGeom prst="curvedConnector3">
            <a:avLst>
              <a:gd name="adj1" fmla="val 37368"/>
            </a:avLst>
          </a:prstGeom>
          <a:noFill/>
          <a:ln w="38100" cap="flat" cmpd="sng">
            <a:solidFill>
              <a:srgbClr val="E06666"/>
            </a:solidFill>
            <a:prstDash val="solid"/>
            <a:round/>
            <a:headEnd type="diamond" w="med" len="med"/>
            <a:tailEnd type="triangle" w="med" len="med"/>
          </a:ln>
        </p:spPr>
      </p:cxnSp>
      <p:cxnSp>
        <p:nvCxnSpPr>
          <p:cNvPr id="1068" name="Google Shape;1068;p73"/>
          <p:cNvCxnSpPr>
            <a:stCxn id="1039" idx="5"/>
            <a:endCxn id="1064" idx="2"/>
          </p:cNvCxnSpPr>
          <p:nvPr/>
        </p:nvCxnSpPr>
        <p:spPr>
          <a:xfrm rot="-5400000">
            <a:off x="4712610" y="-710957"/>
            <a:ext cx="488100" cy="6918000"/>
          </a:xfrm>
          <a:prstGeom prst="curvedConnector3">
            <a:avLst>
              <a:gd name="adj1" fmla="val -219323"/>
            </a:avLst>
          </a:prstGeom>
          <a:noFill/>
          <a:ln w="38100" cap="flat" cmpd="sng">
            <a:solidFill>
              <a:srgbClr val="E06666"/>
            </a:solidFill>
            <a:prstDash val="solid"/>
            <a:round/>
            <a:headEnd type="diamond" w="med" len="med"/>
            <a:tailEnd type="triangle" w="med" len="med"/>
          </a:ln>
        </p:spPr>
      </p:cxnSp>
      <p:cxnSp>
        <p:nvCxnSpPr>
          <p:cNvPr id="1069" name="Google Shape;1069;p73"/>
          <p:cNvCxnSpPr>
            <a:stCxn id="1039" idx="5"/>
            <a:endCxn id="1063" idx="2"/>
          </p:cNvCxnSpPr>
          <p:nvPr/>
        </p:nvCxnSpPr>
        <p:spPr>
          <a:xfrm rot="-5400000">
            <a:off x="3979710" y="-561257"/>
            <a:ext cx="1071300" cy="6035400"/>
          </a:xfrm>
          <a:prstGeom prst="curvedConnector3">
            <a:avLst>
              <a:gd name="adj1" fmla="val 4484"/>
            </a:avLst>
          </a:prstGeom>
          <a:noFill/>
          <a:ln w="38100" cap="flat" cmpd="sng">
            <a:solidFill>
              <a:srgbClr val="E06666"/>
            </a:solidFill>
            <a:prstDash val="solid"/>
            <a:round/>
            <a:headEnd type="diamond" w="med" len="med"/>
            <a:tailEnd type="triangle" w="med" len="med"/>
          </a:ln>
        </p:spPr>
      </p:cxnSp>
      <p:cxnSp>
        <p:nvCxnSpPr>
          <p:cNvPr id="1070" name="Google Shape;1070;p73"/>
          <p:cNvCxnSpPr>
            <a:stCxn id="1039" idx="5"/>
            <a:endCxn id="1062" idx="2"/>
          </p:cNvCxnSpPr>
          <p:nvPr/>
        </p:nvCxnSpPr>
        <p:spPr>
          <a:xfrm rot="-5400000">
            <a:off x="3338310" y="-570857"/>
            <a:ext cx="1722300" cy="5403600"/>
          </a:xfrm>
          <a:prstGeom prst="curvedConnector3">
            <a:avLst>
              <a:gd name="adj1" fmla="val 19377"/>
            </a:avLst>
          </a:prstGeom>
          <a:noFill/>
          <a:ln w="38100" cap="flat" cmpd="sng">
            <a:solidFill>
              <a:srgbClr val="E06666"/>
            </a:solidFill>
            <a:prstDash val="solid"/>
            <a:round/>
            <a:headEnd type="diamond" w="med" len="med"/>
            <a:tailEnd type="triangle" w="med" len="med"/>
          </a:ln>
        </p:spPr>
      </p:cxnSp>
      <p:cxnSp>
        <p:nvCxnSpPr>
          <p:cNvPr id="1071" name="Google Shape;1071;p73"/>
          <p:cNvCxnSpPr>
            <a:stCxn id="1041" idx="0"/>
            <a:endCxn id="1062" idx="2"/>
          </p:cNvCxnSpPr>
          <p:nvPr/>
        </p:nvCxnSpPr>
        <p:spPr>
          <a:xfrm rot="-5400000">
            <a:off x="5548139" y="79294"/>
            <a:ext cx="162300" cy="2543700"/>
          </a:xfrm>
          <a:prstGeom prst="curvedConnector3">
            <a:avLst>
              <a:gd name="adj1" fmla="val 12183"/>
            </a:avLst>
          </a:prstGeom>
          <a:noFill/>
          <a:ln w="38100" cap="flat" cmpd="sng">
            <a:solidFill>
              <a:srgbClr val="E06666"/>
            </a:solidFill>
            <a:prstDash val="solid"/>
            <a:round/>
            <a:headEnd type="diamond" w="med" len="med"/>
            <a:tailEnd type="triangle" w="med" len="med"/>
          </a:ln>
        </p:spPr>
      </p:cxnSp>
      <p:cxnSp>
        <p:nvCxnSpPr>
          <p:cNvPr id="1072" name="Google Shape;1072;p73"/>
          <p:cNvCxnSpPr>
            <a:stCxn id="1041" idx="0"/>
            <a:endCxn id="1063" idx="2"/>
          </p:cNvCxnSpPr>
          <p:nvPr/>
        </p:nvCxnSpPr>
        <p:spPr>
          <a:xfrm rot="-5400000" flipH="1">
            <a:off x="5700989" y="88744"/>
            <a:ext cx="488400" cy="3175500"/>
          </a:xfrm>
          <a:prstGeom prst="curvedConnector5">
            <a:avLst>
              <a:gd name="adj1" fmla="val -18281"/>
              <a:gd name="adj2" fmla="val 48745"/>
              <a:gd name="adj3" fmla="val 118281"/>
            </a:avLst>
          </a:prstGeom>
          <a:noFill/>
          <a:ln w="38100" cap="flat" cmpd="sng">
            <a:solidFill>
              <a:srgbClr val="E06666"/>
            </a:solidFill>
            <a:prstDash val="solid"/>
            <a:round/>
            <a:headEnd type="diamond" w="med" len="med"/>
            <a:tailEnd type="triangle" w="med" len="med"/>
          </a:ln>
        </p:spPr>
      </p:cxnSp>
      <p:cxnSp>
        <p:nvCxnSpPr>
          <p:cNvPr id="1073" name="Google Shape;1073;p73"/>
          <p:cNvCxnSpPr>
            <a:stCxn id="1041" idx="0"/>
            <a:endCxn id="1064" idx="2"/>
          </p:cNvCxnSpPr>
          <p:nvPr/>
        </p:nvCxnSpPr>
        <p:spPr>
          <a:xfrm rot="-5400000" flipH="1">
            <a:off x="5850689" y="-60956"/>
            <a:ext cx="1071600" cy="4058100"/>
          </a:xfrm>
          <a:prstGeom prst="curvedConnector5">
            <a:avLst>
              <a:gd name="adj1" fmla="val -1847"/>
              <a:gd name="adj2" fmla="val 31692"/>
              <a:gd name="adj3" fmla="val 138117"/>
            </a:avLst>
          </a:prstGeom>
          <a:noFill/>
          <a:ln w="38100" cap="flat" cmpd="sng">
            <a:solidFill>
              <a:srgbClr val="E06666"/>
            </a:solidFill>
            <a:prstDash val="solid"/>
            <a:round/>
            <a:headEnd type="diamond"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6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7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7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6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6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7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6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6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6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6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6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p74"/>
          <p:cNvSpPr/>
          <p:nvPr/>
        </p:nvSpPr>
        <p:spPr>
          <a:xfrm>
            <a:off x="0" y="-3056"/>
            <a:ext cx="9144000" cy="5143500"/>
          </a:xfrm>
          <a:prstGeom prst="rect">
            <a:avLst/>
          </a:prstGeom>
          <a:noFill/>
          <a:ln w="228600" cap="flat" cmpd="sng">
            <a:solidFill>
              <a:srgbClr val="E06666"/>
            </a:solidFill>
            <a:prstDash val="solid"/>
            <a:round/>
            <a:headEnd type="none" w="sm" len="sm"/>
            <a:tailEnd type="none" w="sm" len="sm"/>
          </a:ln>
        </p:spPr>
        <p:txBody>
          <a:bodyPr spcFirstLastPara="1" wrap="square" lIns="34300" tIns="34300" rIns="34300" bIns="34300" anchor="ctr" anchorCtr="0">
            <a:noAutofit/>
          </a:bodyPr>
          <a:lstStyle/>
          <a:p>
            <a:pPr marL="0" lvl="0" indent="0" algn="l" rtl="0">
              <a:spcBef>
                <a:spcPts val="0"/>
              </a:spcBef>
              <a:spcAft>
                <a:spcPts val="0"/>
              </a:spcAft>
              <a:buNone/>
            </a:pPr>
            <a:endParaRPr sz="500"/>
          </a:p>
        </p:txBody>
      </p:sp>
      <p:sp>
        <p:nvSpPr>
          <p:cNvPr id="1079" name="Google Shape;1079;p74"/>
          <p:cNvSpPr/>
          <p:nvPr/>
        </p:nvSpPr>
        <p:spPr>
          <a:xfrm>
            <a:off x="529047" y="780712"/>
            <a:ext cx="5722434" cy="4048380"/>
          </a:xfrm>
          <a:prstGeom prst="irregularSeal2">
            <a:avLst/>
          </a:prstGeom>
          <a:gradFill>
            <a:gsLst>
              <a:gs pos="0">
                <a:srgbClr val="DB0000"/>
              </a:gs>
              <a:gs pos="100000">
                <a:srgbClr val="540303"/>
              </a:gs>
            </a:gsLst>
            <a:path path="circle">
              <a:fillToRect l="50000" t="50000" r="50000" b="50000"/>
            </a:path>
            <a:tileRect/>
          </a:gradFill>
          <a:ln w="38100" cap="flat" cmpd="sng">
            <a:solidFill>
              <a:srgbClr val="FF0000"/>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3000">
                <a:solidFill>
                  <a:srgbClr val="FFFFFF"/>
                </a:solidFill>
                <a:latin typeface="Comic Sans MS"/>
                <a:ea typeface="Comic Sans MS"/>
                <a:cs typeface="Comic Sans MS"/>
                <a:sym typeface="Comic Sans MS"/>
              </a:rPr>
              <a:t>MALICIOUS ACTIVITY</a:t>
            </a:r>
            <a:endParaRPr sz="3000">
              <a:solidFill>
                <a:srgbClr val="FFFFFF"/>
              </a:solidFill>
              <a:latin typeface="Comic Sans MS"/>
              <a:ea typeface="Comic Sans MS"/>
              <a:cs typeface="Comic Sans MS"/>
              <a:sym typeface="Comic Sans MS"/>
            </a:endParaRPr>
          </a:p>
        </p:txBody>
      </p:sp>
      <p:sp>
        <p:nvSpPr>
          <p:cNvPr id="1080" name="Google Shape;1080;p74"/>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1081" name="Google Shape;1081;p74"/>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1082" name="Google Shape;1082;p74"/>
          <p:cNvSpPr/>
          <p:nvPr/>
        </p:nvSpPr>
        <p:spPr>
          <a:xfrm>
            <a:off x="755325" y="2250014"/>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Nick</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ctr" rtl="0">
              <a:spcBef>
                <a:spcPts val="0"/>
              </a:spcBef>
              <a:spcAft>
                <a:spcPts val="0"/>
              </a:spcAft>
              <a:buNone/>
            </a:pPr>
            <a:endParaRPr sz="1300">
              <a:solidFill>
                <a:schemeClr val="dk2"/>
              </a:solidFill>
            </a:endParaRPr>
          </a:p>
        </p:txBody>
      </p:sp>
      <p:sp>
        <p:nvSpPr>
          <p:cNvPr id="1083" name="Google Shape;1083;p74"/>
          <p:cNvSpPr/>
          <p:nvPr/>
        </p:nvSpPr>
        <p:spPr>
          <a:xfrm>
            <a:off x="2041882" y="1099106"/>
            <a:ext cx="869700" cy="869400"/>
          </a:xfrm>
          <a:prstGeom prst="ellipse">
            <a:avLst/>
          </a:prstGeom>
          <a:solidFill>
            <a:srgbClr val="B6D7A8"/>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Nadir</a:t>
            </a:r>
            <a:endParaRPr sz="500"/>
          </a:p>
        </p:txBody>
      </p:sp>
      <p:sp>
        <p:nvSpPr>
          <p:cNvPr id="1084" name="Google Shape;1084;p74"/>
          <p:cNvSpPr/>
          <p:nvPr/>
        </p:nvSpPr>
        <p:spPr>
          <a:xfrm>
            <a:off x="3922589" y="1432294"/>
            <a:ext cx="869700" cy="869400"/>
          </a:xfrm>
          <a:prstGeom prst="ellipse">
            <a:avLst/>
          </a:prstGeom>
          <a:solidFill>
            <a:srgbClr val="EA9999"/>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Gillian</a:t>
            </a:r>
            <a:endParaRPr sz="500"/>
          </a:p>
        </p:txBody>
      </p:sp>
      <p:sp>
        <p:nvSpPr>
          <p:cNvPr id="1085" name="Google Shape;1085;p74"/>
          <p:cNvSpPr/>
          <p:nvPr/>
        </p:nvSpPr>
        <p:spPr>
          <a:xfrm>
            <a:off x="2041882" y="3804694"/>
            <a:ext cx="869700" cy="869400"/>
          </a:xfrm>
          <a:prstGeom prst="ellipse">
            <a:avLst/>
          </a:prstGeom>
          <a:solidFill>
            <a:srgbClr val="A4C2F4"/>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a:solidFill>
                  <a:schemeClr val="dk2"/>
                </a:solidFill>
              </a:rPr>
              <a:t>Brian</a:t>
            </a:r>
            <a:endParaRPr sz="500"/>
          </a:p>
        </p:txBody>
      </p:sp>
      <p:sp>
        <p:nvSpPr>
          <p:cNvPr id="1086" name="Google Shape;1086;p74"/>
          <p:cNvSpPr/>
          <p:nvPr/>
        </p:nvSpPr>
        <p:spPr>
          <a:xfrm>
            <a:off x="4616318" y="3119419"/>
            <a:ext cx="869700" cy="869400"/>
          </a:xfrm>
          <a:prstGeom prst="ellipse">
            <a:avLst/>
          </a:prstGeom>
          <a:solidFill>
            <a:srgbClr val="E06666"/>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300" strike="sngStrike">
                <a:solidFill>
                  <a:schemeClr val="dk2"/>
                </a:solidFill>
              </a:rPr>
              <a:t>Gloria</a:t>
            </a:r>
            <a:br>
              <a:rPr lang="en" sz="1300" strike="sngStrike">
                <a:solidFill>
                  <a:schemeClr val="dk2"/>
                </a:solidFill>
              </a:rPr>
            </a:br>
            <a:r>
              <a:rPr lang="en" sz="1300">
                <a:solidFill>
                  <a:schemeClr val="dk2"/>
                </a:solidFill>
              </a:rPr>
              <a:t>Gillian</a:t>
            </a:r>
            <a:endParaRPr sz="1300">
              <a:solidFill>
                <a:schemeClr val="dk2"/>
              </a:solidFill>
            </a:endParaRPr>
          </a:p>
          <a:p>
            <a:pPr marL="0" lvl="0" indent="0" algn="l" rtl="0">
              <a:spcBef>
                <a:spcPts val="0"/>
              </a:spcBef>
              <a:spcAft>
                <a:spcPts val="0"/>
              </a:spcAft>
              <a:buNone/>
            </a:pPr>
            <a:endParaRPr sz="1300">
              <a:solidFill>
                <a:schemeClr val="dk2"/>
              </a:solidFill>
            </a:endParaRPr>
          </a:p>
        </p:txBody>
      </p:sp>
      <p:cxnSp>
        <p:nvCxnSpPr>
          <p:cNvPr id="1087" name="Google Shape;1087;p74"/>
          <p:cNvCxnSpPr>
            <a:stCxn id="1084" idx="3"/>
            <a:endCxn id="1085" idx="0"/>
          </p:cNvCxnSpPr>
          <p:nvPr/>
        </p:nvCxnSpPr>
        <p:spPr>
          <a:xfrm flipH="1">
            <a:off x="2476753" y="2174373"/>
            <a:ext cx="1573200" cy="1630200"/>
          </a:xfrm>
          <a:prstGeom prst="straightConnector1">
            <a:avLst/>
          </a:prstGeom>
          <a:noFill/>
          <a:ln w="28575" cap="flat" cmpd="sng">
            <a:solidFill>
              <a:srgbClr val="6D9EEB"/>
            </a:solidFill>
            <a:prstDash val="solid"/>
            <a:round/>
            <a:headEnd type="none" w="med" len="med"/>
            <a:tailEnd type="triangle" w="med" len="med"/>
          </a:ln>
        </p:spPr>
      </p:cxnSp>
      <p:cxnSp>
        <p:nvCxnSpPr>
          <p:cNvPr id="1088" name="Google Shape;1088;p74"/>
          <p:cNvCxnSpPr>
            <a:stCxn id="1084" idx="3"/>
            <a:endCxn id="1083" idx="4"/>
          </p:cNvCxnSpPr>
          <p:nvPr/>
        </p:nvCxnSpPr>
        <p:spPr>
          <a:xfrm rot="10800000">
            <a:off x="2476753" y="1968573"/>
            <a:ext cx="1573200" cy="205800"/>
          </a:xfrm>
          <a:prstGeom prst="straightConnector1">
            <a:avLst/>
          </a:prstGeom>
          <a:noFill/>
          <a:ln w="28575" cap="flat" cmpd="sng">
            <a:solidFill>
              <a:srgbClr val="93C47D"/>
            </a:solidFill>
            <a:prstDash val="solid"/>
            <a:round/>
            <a:headEnd type="none" w="med" len="med"/>
            <a:tailEnd type="triangle" w="med" len="med"/>
          </a:ln>
        </p:spPr>
      </p:cxnSp>
      <p:cxnSp>
        <p:nvCxnSpPr>
          <p:cNvPr id="1089" name="Google Shape;1089;p74"/>
          <p:cNvCxnSpPr>
            <a:stCxn id="1083" idx="4"/>
            <a:endCxn id="1082" idx="6"/>
          </p:cNvCxnSpPr>
          <p:nvPr/>
        </p:nvCxnSpPr>
        <p:spPr>
          <a:xfrm flipH="1">
            <a:off x="1625032" y="1968506"/>
            <a:ext cx="851700" cy="716100"/>
          </a:xfrm>
          <a:prstGeom prst="straightConnector1">
            <a:avLst/>
          </a:prstGeom>
          <a:noFill/>
          <a:ln w="28575" cap="flat" cmpd="sng">
            <a:solidFill>
              <a:srgbClr val="93C47D"/>
            </a:solidFill>
            <a:prstDash val="lgDash"/>
            <a:round/>
            <a:headEnd type="triangle" w="med" len="med"/>
            <a:tailEnd type="triangle" w="med" len="med"/>
          </a:ln>
        </p:spPr>
      </p:cxnSp>
      <p:cxnSp>
        <p:nvCxnSpPr>
          <p:cNvPr id="1090" name="Google Shape;1090;p74"/>
          <p:cNvCxnSpPr>
            <a:stCxn id="1083" idx="4"/>
            <a:endCxn id="1085" idx="0"/>
          </p:cNvCxnSpPr>
          <p:nvPr/>
        </p:nvCxnSpPr>
        <p:spPr>
          <a:xfrm>
            <a:off x="2476732" y="1968506"/>
            <a:ext cx="0" cy="1836300"/>
          </a:xfrm>
          <a:prstGeom prst="straightConnector1">
            <a:avLst/>
          </a:prstGeom>
          <a:noFill/>
          <a:ln w="28575" cap="flat" cmpd="sng">
            <a:solidFill>
              <a:srgbClr val="93C47D"/>
            </a:solidFill>
            <a:prstDash val="lgDash"/>
            <a:round/>
            <a:headEnd type="triangle" w="med" len="med"/>
            <a:tailEnd type="triangle" w="med" len="med"/>
          </a:ln>
        </p:spPr>
      </p:cxnSp>
      <p:cxnSp>
        <p:nvCxnSpPr>
          <p:cNvPr id="1091" name="Google Shape;1091;p74"/>
          <p:cNvCxnSpPr>
            <a:stCxn id="1083" idx="4"/>
            <a:endCxn id="1086" idx="1"/>
          </p:cNvCxnSpPr>
          <p:nvPr/>
        </p:nvCxnSpPr>
        <p:spPr>
          <a:xfrm>
            <a:off x="2476732" y="1968506"/>
            <a:ext cx="2267100" cy="1278300"/>
          </a:xfrm>
          <a:prstGeom prst="straightConnector1">
            <a:avLst/>
          </a:prstGeom>
          <a:noFill/>
          <a:ln w="28575" cap="flat" cmpd="sng">
            <a:solidFill>
              <a:srgbClr val="93C47D"/>
            </a:solidFill>
            <a:prstDash val="lgDash"/>
            <a:round/>
            <a:headEnd type="triangle" w="med" len="med"/>
            <a:tailEnd type="triangle" w="med" len="med"/>
          </a:ln>
        </p:spPr>
      </p:cxnSp>
      <p:cxnSp>
        <p:nvCxnSpPr>
          <p:cNvPr id="1092" name="Google Shape;1092;p74"/>
          <p:cNvCxnSpPr>
            <a:stCxn id="1083" idx="4"/>
            <a:endCxn id="1085" idx="0"/>
          </p:cNvCxnSpPr>
          <p:nvPr/>
        </p:nvCxnSpPr>
        <p:spPr>
          <a:xfrm>
            <a:off x="2476732" y="1968506"/>
            <a:ext cx="0" cy="1836300"/>
          </a:xfrm>
          <a:prstGeom prst="straightConnector1">
            <a:avLst/>
          </a:prstGeom>
          <a:noFill/>
          <a:ln w="28575" cap="flat" cmpd="sng">
            <a:solidFill>
              <a:srgbClr val="6D9EEB"/>
            </a:solidFill>
            <a:prstDash val="lgDashDot"/>
            <a:round/>
            <a:headEnd type="triangle" w="med" len="med"/>
            <a:tailEnd type="triangle" w="med" len="med"/>
          </a:ln>
        </p:spPr>
      </p:cxnSp>
      <p:cxnSp>
        <p:nvCxnSpPr>
          <p:cNvPr id="1093" name="Google Shape;1093;p74"/>
          <p:cNvCxnSpPr>
            <a:stCxn id="1082" idx="6"/>
            <a:endCxn id="1085" idx="0"/>
          </p:cNvCxnSpPr>
          <p:nvPr/>
        </p:nvCxnSpPr>
        <p:spPr>
          <a:xfrm>
            <a:off x="1625025" y="2684714"/>
            <a:ext cx="851700" cy="1119900"/>
          </a:xfrm>
          <a:prstGeom prst="straightConnector1">
            <a:avLst/>
          </a:prstGeom>
          <a:noFill/>
          <a:ln w="28575" cap="flat" cmpd="sng">
            <a:solidFill>
              <a:srgbClr val="6D9EEB"/>
            </a:solidFill>
            <a:prstDash val="lgDashDot"/>
            <a:round/>
            <a:headEnd type="triangle" w="med" len="med"/>
            <a:tailEnd type="triangle" w="med" len="med"/>
          </a:ln>
        </p:spPr>
      </p:cxnSp>
      <p:cxnSp>
        <p:nvCxnSpPr>
          <p:cNvPr id="1094" name="Google Shape;1094;p74"/>
          <p:cNvCxnSpPr>
            <a:stCxn id="1086" idx="1"/>
            <a:endCxn id="1085" idx="0"/>
          </p:cNvCxnSpPr>
          <p:nvPr/>
        </p:nvCxnSpPr>
        <p:spPr>
          <a:xfrm flipH="1">
            <a:off x="2476582" y="3246739"/>
            <a:ext cx="2267100" cy="558000"/>
          </a:xfrm>
          <a:prstGeom prst="straightConnector1">
            <a:avLst/>
          </a:prstGeom>
          <a:noFill/>
          <a:ln w="28575" cap="flat" cmpd="sng">
            <a:solidFill>
              <a:srgbClr val="6D9EEB"/>
            </a:solidFill>
            <a:prstDash val="lgDashDot"/>
            <a:round/>
            <a:headEnd type="triangle" w="med" len="med"/>
            <a:tailEnd type="triangle" w="med" len="med"/>
          </a:ln>
        </p:spPr>
      </p:cxnSp>
      <p:pic>
        <p:nvPicPr>
          <p:cNvPr id="1095" name="Google Shape;1095;p74"/>
          <p:cNvPicPr preferRelativeResize="0"/>
          <p:nvPr/>
        </p:nvPicPr>
        <p:blipFill>
          <a:blip r:embed="rId3">
            <a:alphaModFix/>
          </a:blip>
          <a:stretch>
            <a:fillRect/>
          </a:stretch>
        </p:blipFill>
        <p:spPr>
          <a:xfrm>
            <a:off x="5137249" y="313369"/>
            <a:ext cx="1028700" cy="1071563"/>
          </a:xfrm>
          <a:prstGeom prst="rect">
            <a:avLst/>
          </a:prstGeom>
          <a:noFill/>
          <a:ln>
            <a:noFill/>
          </a:ln>
        </p:spPr>
      </p:pic>
      <p:pic>
        <p:nvPicPr>
          <p:cNvPr id="1096" name="Google Shape;1096;p74"/>
          <p:cNvPicPr preferRelativeResize="0"/>
          <p:nvPr/>
        </p:nvPicPr>
        <p:blipFill>
          <a:blip r:embed="rId3">
            <a:alphaModFix/>
          </a:blip>
          <a:stretch>
            <a:fillRect/>
          </a:stretch>
        </p:blipFill>
        <p:spPr>
          <a:xfrm>
            <a:off x="234755" y="1037194"/>
            <a:ext cx="1028700" cy="1071563"/>
          </a:xfrm>
          <a:prstGeom prst="rect">
            <a:avLst/>
          </a:prstGeom>
          <a:noFill/>
          <a:ln>
            <a:noFill/>
          </a:ln>
        </p:spPr>
      </p:pic>
      <p:pic>
        <p:nvPicPr>
          <p:cNvPr id="1097" name="Google Shape;1097;p74"/>
          <p:cNvPicPr preferRelativeResize="0"/>
          <p:nvPr/>
        </p:nvPicPr>
        <p:blipFill>
          <a:blip r:embed="rId3">
            <a:alphaModFix/>
          </a:blip>
          <a:stretch>
            <a:fillRect/>
          </a:stretch>
        </p:blipFill>
        <p:spPr>
          <a:xfrm>
            <a:off x="675654" y="3482766"/>
            <a:ext cx="1028700" cy="1071563"/>
          </a:xfrm>
          <a:prstGeom prst="rect">
            <a:avLst/>
          </a:prstGeom>
          <a:noFill/>
          <a:ln>
            <a:noFill/>
          </a:ln>
        </p:spPr>
      </p:pic>
      <p:cxnSp>
        <p:nvCxnSpPr>
          <p:cNvPr id="1098" name="Google Shape;1098;p74"/>
          <p:cNvCxnSpPr>
            <a:stCxn id="1097" idx="3"/>
            <a:endCxn id="1085" idx="2"/>
          </p:cNvCxnSpPr>
          <p:nvPr/>
        </p:nvCxnSpPr>
        <p:spPr>
          <a:xfrm>
            <a:off x="1704354" y="4018547"/>
            <a:ext cx="337500" cy="220800"/>
          </a:xfrm>
          <a:prstGeom prst="curvedConnector3">
            <a:avLst>
              <a:gd name="adj1" fmla="val 48818"/>
            </a:avLst>
          </a:prstGeom>
          <a:noFill/>
          <a:ln w="38100" cap="flat" cmpd="sng">
            <a:solidFill>
              <a:srgbClr val="6FA8DC"/>
            </a:solidFill>
            <a:prstDash val="solid"/>
            <a:round/>
            <a:headEnd type="triangle" w="med" len="med"/>
            <a:tailEnd type="diamond" w="med" len="med"/>
          </a:ln>
        </p:spPr>
      </p:cxnSp>
      <p:cxnSp>
        <p:nvCxnSpPr>
          <p:cNvPr id="1099" name="Google Shape;1099;p74"/>
          <p:cNvCxnSpPr>
            <a:stCxn id="1096" idx="3"/>
            <a:endCxn id="1083" idx="2"/>
          </p:cNvCxnSpPr>
          <p:nvPr/>
        </p:nvCxnSpPr>
        <p:spPr>
          <a:xfrm rot="10800000" flipH="1">
            <a:off x="1263455" y="1533675"/>
            <a:ext cx="778500" cy="39300"/>
          </a:xfrm>
          <a:prstGeom prst="curvedConnector3">
            <a:avLst>
              <a:gd name="adj1" fmla="val 50001"/>
            </a:avLst>
          </a:prstGeom>
          <a:noFill/>
          <a:ln w="38100" cap="flat" cmpd="sng">
            <a:solidFill>
              <a:srgbClr val="93C47D"/>
            </a:solidFill>
            <a:prstDash val="solid"/>
            <a:round/>
            <a:headEnd type="triangle" w="med" len="med"/>
            <a:tailEnd type="diamond" w="med" len="med"/>
          </a:ln>
        </p:spPr>
      </p:cxnSp>
      <p:cxnSp>
        <p:nvCxnSpPr>
          <p:cNvPr id="1100" name="Google Shape;1100;p74"/>
          <p:cNvCxnSpPr>
            <a:stCxn id="1084" idx="0"/>
            <a:endCxn id="1095" idx="1"/>
          </p:cNvCxnSpPr>
          <p:nvPr/>
        </p:nvCxnSpPr>
        <p:spPr>
          <a:xfrm rot="-5400000">
            <a:off x="4455689" y="750844"/>
            <a:ext cx="583200" cy="779700"/>
          </a:xfrm>
          <a:prstGeom prst="curvedConnector2">
            <a:avLst/>
          </a:prstGeom>
          <a:noFill/>
          <a:ln w="38100" cap="flat" cmpd="sng">
            <a:solidFill>
              <a:srgbClr val="E06666"/>
            </a:solidFill>
            <a:prstDash val="solid"/>
            <a:round/>
            <a:headEnd type="diamond" w="med" len="med"/>
            <a:tailEnd type="triangle" w="med" len="med"/>
          </a:ln>
        </p:spPr>
      </p:cxnSp>
      <p:cxnSp>
        <p:nvCxnSpPr>
          <p:cNvPr id="1101" name="Google Shape;1101;p74"/>
          <p:cNvCxnSpPr>
            <a:stCxn id="1086" idx="0"/>
            <a:endCxn id="1095" idx="3"/>
          </p:cNvCxnSpPr>
          <p:nvPr/>
        </p:nvCxnSpPr>
        <p:spPr>
          <a:xfrm rot="-5400000">
            <a:off x="4473368" y="1426819"/>
            <a:ext cx="2270400" cy="1114800"/>
          </a:xfrm>
          <a:prstGeom prst="curvedConnector4">
            <a:avLst>
              <a:gd name="adj1" fmla="val 30522"/>
              <a:gd name="adj2" fmla="val 118620"/>
            </a:avLst>
          </a:prstGeom>
          <a:noFill/>
          <a:ln w="38100" cap="flat" cmpd="sng">
            <a:solidFill>
              <a:srgbClr val="E06666"/>
            </a:solidFill>
            <a:prstDash val="solid"/>
            <a:round/>
            <a:headEnd type="diamond" w="med" len="med"/>
            <a:tailEnd type="triangle" w="med" len="med"/>
          </a:ln>
        </p:spPr>
      </p:cxnSp>
      <p:cxnSp>
        <p:nvCxnSpPr>
          <p:cNvPr id="1102" name="Google Shape;1102;p74"/>
          <p:cNvCxnSpPr>
            <a:stCxn id="1082" idx="5"/>
            <a:endCxn id="1095" idx="2"/>
          </p:cNvCxnSpPr>
          <p:nvPr/>
        </p:nvCxnSpPr>
        <p:spPr>
          <a:xfrm rot="-5400000">
            <a:off x="2771010" y="111643"/>
            <a:ext cx="1607100" cy="4153800"/>
          </a:xfrm>
          <a:prstGeom prst="curvedConnector3">
            <a:avLst>
              <a:gd name="adj1" fmla="val -18998"/>
            </a:avLst>
          </a:prstGeom>
          <a:noFill/>
          <a:ln w="38100" cap="flat" cmpd="sng">
            <a:solidFill>
              <a:srgbClr val="E06666"/>
            </a:solidFill>
            <a:prstDash val="solid"/>
            <a:round/>
            <a:headEnd type="diamond" w="med" len="med"/>
            <a:tailEnd type="triangle" w="med" len="med"/>
          </a:ln>
        </p:spPr>
      </p:cxnSp>
      <p:sp>
        <p:nvSpPr>
          <p:cNvPr id="1103" name="Google Shape;1103;p74"/>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EXTRA: 51% ATTACK</a:t>
            </a:r>
            <a:endParaRPr sz="2700" b="1">
              <a:latin typeface="Montserrat"/>
              <a:ea typeface="Montserrat"/>
              <a:cs typeface="Montserrat"/>
              <a:sym typeface="Montserrat"/>
            </a:endParaRPr>
          </a:p>
        </p:txBody>
      </p:sp>
      <p:sp>
        <p:nvSpPr>
          <p:cNvPr id="1104" name="Google Shape;1104;p74"/>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HONEST MAJORITY ASSUMPTION</a:t>
            </a:r>
            <a:endParaRPr sz="1700" b="1">
              <a:solidFill>
                <a:srgbClr val="BFBFBF"/>
              </a:solidFill>
              <a:latin typeface="Proxima Nova"/>
              <a:ea typeface="Proxima Nova"/>
              <a:cs typeface="Proxima Nova"/>
              <a:sym typeface="Proxima Nova"/>
            </a:endParaRPr>
          </a:p>
        </p:txBody>
      </p:sp>
      <p:pic>
        <p:nvPicPr>
          <p:cNvPr id="1105" name="Google Shape;1105;p74"/>
          <p:cNvPicPr preferRelativeResize="0"/>
          <p:nvPr/>
        </p:nvPicPr>
        <p:blipFill>
          <a:blip r:embed="rId3">
            <a:alphaModFix/>
          </a:blip>
          <a:stretch>
            <a:fillRect/>
          </a:stretch>
        </p:blipFill>
        <p:spPr>
          <a:xfrm>
            <a:off x="6386812" y="198300"/>
            <a:ext cx="1028700" cy="1071563"/>
          </a:xfrm>
          <a:prstGeom prst="rect">
            <a:avLst/>
          </a:prstGeom>
          <a:noFill/>
          <a:ln>
            <a:noFill/>
          </a:ln>
        </p:spPr>
      </p:pic>
      <p:pic>
        <p:nvPicPr>
          <p:cNvPr id="1106" name="Google Shape;1106;p74"/>
          <p:cNvPicPr preferRelativeResize="0"/>
          <p:nvPr/>
        </p:nvPicPr>
        <p:blipFill>
          <a:blip r:embed="rId3">
            <a:alphaModFix/>
          </a:blip>
          <a:stretch>
            <a:fillRect/>
          </a:stretch>
        </p:blipFill>
        <p:spPr>
          <a:xfrm>
            <a:off x="7018561" y="849206"/>
            <a:ext cx="1028700" cy="1071563"/>
          </a:xfrm>
          <a:prstGeom prst="rect">
            <a:avLst/>
          </a:prstGeom>
          <a:noFill/>
          <a:ln>
            <a:noFill/>
          </a:ln>
        </p:spPr>
      </p:pic>
      <p:pic>
        <p:nvPicPr>
          <p:cNvPr id="1107" name="Google Shape;1107;p74"/>
          <p:cNvPicPr preferRelativeResize="0"/>
          <p:nvPr/>
        </p:nvPicPr>
        <p:blipFill>
          <a:blip r:embed="rId3">
            <a:alphaModFix/>
          </a:blip>
          <a:stretch>
            <a:fillRect/>
          </a:stretch>
        </p:blipFill>
        <p:spPr>
          <a:xfrm>
            <a:off x="7901231" y="1432294"/>
            <a:ext cx="1028700" cy="1071563"/>
          </a:xfrm>
          <a:prstGeom prst="rect">
            <a:avLst/>
          </a:prstGeom>
          <a:noFill/>
          <a:ln>
            <a:noFill/>
          </a:ln>
        </p:spPr>
      </p:pic>
      <p:cxnSp>
        <p:nvCxnSpPr>
          <p:cNvPr id="1108" name="Google Shape;1108;p74"/>
          <p:cNvCxnSpPr>
            <a:stCxn id="1086" idx="0"/>
            <a:endCxn id="1107" idx="2"/>
          </p:cNvCxnSpPr>
          <p:nvPr/>
        </p:nvCxnSpPr>
        <p:spPr>
          <a:xfrm rot="-5400000">
            <a:off x="6425618" y="1129369"/>
            <a:ext cx="615600" cy="3364500"/>
          </a:xfrm>
          <a:prstGeom prst="curvedConnector3">
            <a:avLst>
              <a:gd name="adj1" fmla="val 49997"/>
            </a:avLst>
          </a:prstGeom>
          <a:noFill/>
          <a:ln w="38100" cap="flat" cmpd="sng">
            <a:solidFill>
              <a:srgbClr val="E06666"/>
            </a:solidFill>
            <a:prstDash val="solid"/>
            <a:round/>
            <a:headEnd type="diamond" w="med" len="med"/>
            <a:tailEnd type="triangle" w="med" len="med"/>
          </a:ln>
        </p:spPr>
      </p:cxnSp>
      <p:cxnSp>
        <p:nvCxnSpPr>
          <p:cNvPr id="1109" name="Google Shape;1109;p74"/>
          <p:cNvCxnSpPr>
            <a:stCxn id="1086" idx="0"/>
            <a:endCxn id="1106" idx="2"/>
          </p:cNvCxnSpPr>
          <p:nvPr/>
        </p:nvCxnSpPr>
        <p:spPr>
          <a:xfrm rot="-5400000">
            <a:off x="5692718" y="1279369"/>
            <a:ext cx="1198500" cy="2481600"/>
          </a:xfrm>
          <a:prstGeom prst="curvedConnector3">
            <a:avLst>
              <a:gd name="adj1" fmla="val 49998"/>
            </a:avLst>
          </a:prstGeom>
          <a:noFill/>
          <a:ln w="38100" cap="flat" cmpd="sng">
            <a:solidFill>
              <a:srgbClr val="E06666"/>
            </a:solidFill>
            <a:prstDash val="solid"/>
            <a:round/>
            <a:headEnd type="diamond" w="med" len="med"/>
            <a:tailEnd type="triangle" w="med" len="med"/>
          </a:ln>
        </p:spPr>
      </p:cxnSp>
      <p:cxnSp>
        <p:nvCxnSpPr>
          <p:cNvPr id="1110" name="Google Shape;1110;p74"/>
          <p:cNvCxnSpPr>
            <a:stCxn id="1086" idx="0"/>
            <a:endCxn id="1105" idx="2"/>
          </p:cNvCxnSpPr>
          <p:nvPr/>
        </p:nvCxnSpPr>
        <p:spPr>
          <a:xfrm rot="-5400000">
            <a:off x="5051468" y="1269619"/>
            <a:ext cx="1849500" cy="1850100"/>
          </a:xfrm>
          <a:prstGeom prst="curvedConnector3">
            <a:avLst>
              <a:gd name="adj1" fmla="val 37368"/>
            </a:avLst>
          </a:prstGeom>
          <a:noFill/>
          <a:ln w="38100" cap="flat" cmpd="sng">
            <a:solidFill>
              <a:srgbClr val="E06666"/>
            </a:solidFill>
            <a:prstDash val="solid"/>
            <a:round/>
            <a:headEnd type="diamond" w="med" len="med"/>
            <a:tailEnd type="triangle" w="med" len="med"/>
          </a:ln>
        </p:spPr>
      </p:cxnSp>
      <p:cxnSp>
        <p:nvCxnSpPr>
          <p:cNvPr id="1111" name="Google Shape;1111;p74"/>
          <p:cNvCxnSpPr>
            <a:stCxn id="1082" idx="5"/>
            <a:endCxn id="1107" idx="2"/>
          </p:cNvCxnSpPr>
          <p:nvPr/>
        </p:nvCxnSpPr>
        <p:spPr>
          <a:xfrm rot="-5400000">
            <a:off x="4712610" y="-710957"/>
            <a:ext cx="488100" cy="6918000"/>
          </a:xfrm>
          <a:prstGeom prst="curvedConnector3">
            <a:avLst>
              <a:gd name="adj1" fmla="val -219323"/>
            </a:avLst>
          </a:prstGeom>
          <a:noFill/>
          <a:ln w="38100" cap="flat" cmpd="sng">
            <a:solidFill>
              <a:srgbClr val="E06666"/>
            </a:solidFill>
            <a:prstDash val="solid"/>
            <a:round/>
            <a:headEnd type="diamond" w="med" len="med"/>
            <a:tailEnd type="triangle" w="med" len="med"/>
          </a:ln>
        </p:spPr>
      </p:cxnSp>
      <p:cxnSp>
        <p:nvCxnSpPr>
          <p:cNvPr id="1112" name="Google Shape;1112;p74"/>
          <p:cNvCxnSpPr>
            <a:stCxn id="1082" idx="5"/>
            <a:endCxn id="1106" idx="2"/>
          </p:cNvCxnSpPr>
          <p:nvPr/>
        </p:nvCxnSpPr>
        <p:spPr>
          <a:xfrm rot="-5400000">
            <a:off x="3979710" y="-561257"/>
            <a:ext cx="1071300" cy="6035400"/>
          </a:xfrm>
          <a:prstGeom prst="curvedConnector3">
            <a:avLst>
              <a:gd name="adj1" fmla="val 4484"/>
            </a:avLst>
          </a:prstGeom>
          <a:noFill/>
          <a:ln w="38100" cap="flat" cmpd="sng">
            <a:solidFill>
              <a:srgbClr val="E06666"/>
            </a:solidFill>
            <a:prstDash val="solid"/>
            <a:round/>
            <a:headEnd type="diamond" w="med" len="med"/>
            <a:tailEnd type="triangle" w="med" len="med"/>
          </a:ln>
        </p:spPr>
      </p:cxnSp>
      <p:cxnSp>
        <p:nvCxnSpPr>
          <p:cNvPr id="1113" name="Google Shape;1113;p74"/>
          <p:cNvCxnSpPr>
            <a:stCxn id="1082" idx="5"/>
            <a:endCxn id="1105" idx="2"/>
          </p:cNvCxnSpPr>
          <p:nvPr/>
        </p:nvCxnSpPr>
        <p:spPr>
          <a:xfrm rot="-5400000">
            <a:off x="3338310" y="-570857"/>
            <a:ext cx="1722300" cy="5403600"/>
          </a:xfrm>
          <a:prstGeom prst="curvedConnector3">
            <a:avLst>
              <a:gd name="adj1" fmla="val 19377"/>
            </a:avLst>
          </a:prstGeom>
          <a:noFill/>
          <a:ln w="38100" cap="flat" cmpd="sng">
            <a:solidFill>
              <a:srgbClr val="E06666"/>
            </a:solidFill>
            <a:prstDash val="solid"/>
            <a:round/>
            <a:headEnd type="diamond" w="med" len="med"/>
            <a:tailEnd type="triangle" w="med" len="med"/>
          </a:ln>
        </p:spPr>
      </p:cxnSp>
      <p:cxnSp>
        <p:nvCxnSpPr>
          <p:cNvPr id="1114" name="Google Shape;1114;p74"/>
          <p:cNvCxnSpPr>
            <a:stCxn id="1084" idx="0"/>
            <a:endCxn id="1105" idx="2"/>
          </p:cNvCxnSpPr>
          <p:nvPr/>
        </p:nvCxnSpPr>
        <p:spPr>
          <a:xfrm rot="-5400000">
            <a:off x="5548139" y="79294"/>
            <a:ext cx="162300" cy="2543700"/>
          </a:xfrm>
          <a:prstGeom prst="curvedConnector3">
            <a:avLst>
              <a:gd name="adj1" fmla="val 12183"/>
            </a:avLst>
          </a:prstGeom>
          <a:noFill/>
          <a:ln w="38100" cap="flat" cmpd="sng">
            <a:solidFill>
              <a:srgbClr val="E06666"/>
            </a:solidFill>
            <a:prstDash val="solid"/>
            <a:round/>
            <a:headEnd type="diamond" w="med" len="med"/>
            <a:tailEnd type="triangle" w="med" len="med"/>
          </a:ln>
        </p:spPr>
      </p:cxnSp>
      <p:cxnSp>
        <p:nvCxnSpPr>
          <p:cNvPr id="1115" name="Google Shape;1115;p74"/>
          <p:cNvCxnSpPr>
            <a:stCxn id="1084" idx="0"/>
            <a:endCxn id="1106" idx="2"/>
          </p:cNvCxnSpPr>
          <p:nvPr/>
        </p:nvCxnSpPr>
        <p:spPr>
          <a:xfrm rot="-5400000" flipH="1">
            <a:off x="5700989" y="88744"/>
            <a:ext cx="488400" cy="3175500"/>
          </a:xfrm>
          <a:prstGeom prst="curvedConnector5">
            <a:avLst>
              <a:gd name="adj1" fmla="val -18281"/>
              <a:gd name="adj2" fmla="val 48745"/>
              <a:gd name="adj3" fmla="val 118281"/>
            </a:avLst>
          </a:prstGeom>
          <a:noFill/>
          <a:ln w="38100" cap="flat" cmpd="sng">
            <a:solidFill>
              <a:srgbClr val="E06666"/>
            </a:solidFill>
            <a:prstDash val="solid"/>
            <a:round/>
            <a:headEnd type="diamond" w="med" len="med"/>
            <a:tailEnd type="triangle" w="med" len="med"/>
          </a:ln>
        </p:spPr>
      </p:cxnSp>
      <p:cxnSp>
        <p:nvCxnSpPr>
          <p:cNvPr id="1116" name="Google Shape;1116;p74"/>
          <p:cNvCxnSpPr>
            <a:stCxn id="1084" idx="0"/>
            <a:endCxn id="1107" idx="2"/>
          </p:cNvCxnSpPr>
          <p:nvPr/>
        </p:nvCxnSpPr>
        <p:spPr>
          <a:xfrm rot="-5400000" flipH="1">
            <a:off x="5850689" y="-60956"/>
            <a:ext cx="1071600" cy="4058100"/>
          </a:xfrm>
          <a:prstGeom prst="curvedConnector5">
            <a:avLst>
              <a:gd name="adj1" fmla="val -1847"/>
              <a:gd name="adj2" fmla="val 31692"/>
              <a:gd name="adj3" fmla="val 138117"/>
            </a:avLst>
          </a:prstGeom>
          <a:noFill/>
          <a:ln w="38100" cap="flat" cmpd="sng">
            <a:solidFill>
              <a:srgbClr val="E06666"/>
            </a:solidFill>
            <a:prstDash val="solid"/>
            <a:round/>
            <a:headEnd type="diamond" w="med" len="med"/>
            <a:tailEnd type="triangle" w="med" len="med"/>
          </a:ln>
        </p:spPr>
      </p:cxn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cxnSp>
        <p:nvCxnSpPr>
          <p:cNvPr id="1121" name="Google Shape;1121;p75"/>
          <p:cNvCxnSpPr/>
          <p:nvPr/>
        </p:nvCxnSpPr>
        <p:spPr>
          <a:xfrm>
            <a:off x="7091306" y="3491869"/>
            <a:ext cx="797400" cy="0"/>
          </a:xfrm>
          <a:prstGeom prst="straightConnector1">
            <a:avLst/>
          </a:prstGeom>
          <a:noFill/>
          <a:ln w="9525" cap="flat" cmpd="sng">
            <a:solidFill>
              <a:schemeClr val="dk2"/>
            </a:solidFill>
            <a:prstDash val="solid"/>
            <a:round/>
            <a:headEnd type="stealth" w="med" len="med"/>
            <a:tailEnd type="none" w="med" len="med"/>
          </a:ln>
        </p:spPr>
      </p:cxnSp>
      <p:sp>
        <p:nvSpPr>
          <p:cNvPr id="1122" name="Google Shape;1122;p75"/>
          <p:cNvSpPr txBox="1"/>
          <p:nvPr/>
        </p:nvSpPr>
        <p:spPr>
          <a:xfrm>
            <a:off x="7949173" y="3343256"/>
            <a:ext cx="405900" cy="162900"/>
          </a:xfrm>
          <a:prstGeom prst="rect">
            <a:avLst/>
          </a:prstGeom>
          <a:noFill/>
          <a:ln>
            <a:noFill/>
          </a:ln>
        </p:spPr>
        <p:txBody>
          <a:bodyPr spcFirstLastPara="1" wrap="square" lIns="34300" tIns="34300" rIns="34300" bIns="34300" anchor="t" anchorCtr="0">
            <a:noAutofit/>
          </a:bodyPr>
          <a:lstStyle/>
          <a:p>
            <a:pPr marL="0" lvl="0" indent="0" algn="l" rtl="0">
              <a:spcBef>
                <a:spcPts val="0"/>
              </a:spcBef>
              <a:spcAft>
                <a:spcPts val="0"/>
              </a:spcAft>
              <a:buNone/>
            </a:pPr>
            <a:r>
              <a:rPr lang="en" sz="1300">
                <a:latin typeface="Nunito Sans"/>
                <a:ea typeface="Nunito Sans"/>
                <a:cs typeface="Nunito Sans"/>
                <a:sym typeface="Nunito Sans"/>
              </a:rPr>
              <a:t>?</a:t>
            </a:r>
            <a:endParaRPr sz="1300">
              <a:latin typeface="Nunito Sans"/>
              <a:ea typeface="Nunito Sans"/>
              <a:cs typeface="Nunito Sans"/>
              <a:sym typeface="Nunito Sans"/>
            </a:endParaRPr>
          </a:p>
        </p:txBody>
      </p:sp>
      <p:sp>
        <p:nvSpPr>
          <p:cNvPr id="1123" name="Google Shape;1123;p75"/>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NADIR AKHTAR</a:t>
            </a:r>
            <a:endParaRPr sz="900">
              <a:solidFill>
                <a:srgbClr val="B7B7B7"/>
              </a:solidFill>
              <a:latin typeface="Proxima Nova"/>
              <a:ea typeface="Proxima Nova"/>
              <a:cs typeface="Proxima Nova"/>
              <a:sym typeface="Proxima Nova"/>
            </a:endParaRPr>
          </a:p>
        </p:txBody>
      </p:sp>
      <p:sp>
        <p:nvSpPr>
          <p:cNvPr id="1124" name="Google Shape;1124;p75"/>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1125" name="Google Shape;1125;p75"/>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EXTRA: DOUBLE SPENDING</a:t>
            </a:r>
            <a:endParaRPr sz="2700" b="1">
              <a:latin typeface="Montserrat"/>
              <a:ea typeface="Montserrat"/>
              <a:cs typeface="Montserrat"/>
              <a:sym typeface="Montserrat"/>
            </a:endParaRPr>
          </a:p>
        </p:txBody>
      </p:sp>
      <p:sp>
        <p:nvSpPr>
          <p:cNvPr id="1126" name="Google Shape;1126;p75"/>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endParaRPr sz="1700" b="1">
              <a:solidFill>
                <a:srgbClr val="BFBFBF"/>
              </a:solidFill>
              <a:latin typeface="Proxima Nova"/>
              <a:ea typeface="Proxima Nova"/>
              <a:cs typeface="Proxima Nova"/>
              <a:sym typeface="Proxima Nova"/>
            </a:endParaRPr>
          </a:p>
        </p:txBody>
      </p:sp>
      <p:sp>
        <p:nvSpPr>
          <p:cNvPr id="1127" name="Google Shape;1127;p75"/>
          <p:cNvSpPr/>
          <p:nvPr/>
        </p:nvSpPr>
        <p:spPr>
          <a:xfrm>
            <a:off x="2041549" y="2594081"/>
            <a:ext cx="1454700" cy="519300"/>
          </a:xfrm>
          <a:prstGeom prst="rightArrowCallout">
            <a:avLst>
              <a:gd name="adj1" fmla="val 20558"/>
              <a:gd name="adj2" fmla="val 24035"/>
              <a:gd name="adj3" fmla="val 38195"/>
              <a:gd name="adj4" fmla="val 49515"/>
            </a:avLst>
          </a:prstGeom>
          <a:solidFill>
            <a:schemeClr val="lt2"/>
          </a:solidFill>
          <a:ln w="9525" cap="flat" cmpd="sng">
            <a:solidFill>
              <a:schemeClr val="dk2"/>
            </a:solidFill>
            <a:prstDash val="solid"/>
            <a:round/>
            <a:headEnd type="none" w="sm" len="sm"/>
            <a:tailEnd type="none" w="sm" len="sm"/>
          </a:ln>
        </p:spPr>
        <p:txBody>
          <a:bodyPr spcFirstLastPara="1" wrap="square" lIns="34300" tIns="34300" rIns="34300" bIns="34300" anchor="ctr" anchorCtr="0">
            <a:noAutofit/>
          </a:bodyPr>
          <a:lstStyle/>
          <a:p>
            <a:pPr marL="0" lvl="0" indent="0" algn="ctr" rtl="0">
              <a:spcBef>
                <a:spcPts val="0"/>
              </a:spcBef>
              <a:spcAft>
                <a:spcPts val="0"/>
              </a:spcAft>
              <a:buNone/>
            </a:pPr>
            <a:r>
              <a:rPr lang="en" sz="1100"/>
              <a:t>Batching</a:t>
            </a:r>
            <a:endParaRPr sz="1100"/>
          </a:p>
        </p:txBody>
      </p:sp>
      <p:graphicFrame>
        <p:nvGraphicFramePr>
          <p:cNvPr id="1128" name="Google Shape;1128;p75"/>
          <p:cNvGraphicFramePr/>
          <p:nvPr/>
        </p:nvGraphicFramePr>
        <p:xfrm>
          <a:off x="3708577" y="2522273"/>
          <a:ext cx="1489575" cy="693330"/>
        </p:xfrm>
        <a:graphic>
          <a:graphicData uri="http://schemas.openxmlformats.org/drawingml/2006/table">
            <a:tbl>
              <a:tblPr>
                <a:noFill/>
                <a:tableStyleId>{50902E6B-F63A-4EA7-877D-E3649FA59607}</a:tableStyleId>
              </a:tblPr>
              <a:tblGrid>
                <a:gridCol w="496525">
                  <a:extLst>
                    <a:ext uri="{9D8B030D-6E8A-4147-A177-3AD203B41FA5}">
                      <a16:colId xmlns:a16="http://schemas.microsoft.com/office/drawing/2014/main" val="20000"/>
                    </a:ext>
                  </a:extLst>
                </a:gridCol>
                <a:gridCol w="496525">
                  <a:extLst>
                    <a:ext uri="{9D8B030D-6E8A-4147-A177-3AD203B41FA5}">
                      <a16:colId xmlns:a16="http://schemas.microsoft.com/office/drawing/2014/main" val="20001"/>
                    </a:ext>
                  </a:extLst>
                </a:gridCol>
                <a:gridCol w="496525">
                  <a:extLst>
                    <a:ext uri="{9D8B030D-6E8A-4147-A177-3AD203B41FA5}">
                      <a16:colId xmlns:a16="http://schemas.microsoft.com/office/drawing/2014/main" val="20002"/>
                    </a:ext>
                  </a:extLst>
                </a:gridCol>
              </a:tblGrid>
              <a:tr h="142875">
                <a:tc>
                  <a:txBody>
                    <a:bodyPr/>
                    <a:lstStyle/>
                    <a:p>
                      <a:pPr marL="0" lvl="0" indent="0" algn="l" rtl="0">
                        <a:spcBef>
                          <a:spcPts val="0"/>
                        </a:spcBef>
                        <a:spcAft>
                          <a:spcPts val="0"/>
                        </a:spcAft>
                        <a:buNone/>
                      </a:pPr>
                      <a:r>
                        <a:rPr lang="en" sz="800"/>
                        <a:t>Sender</a:t>
                      </a:r>
                      <a:endParaRPr sz="800"/>
                    </a:p>
                  </a:txBody>
                  <a:tcPr marL="34300" marR="34300" marT="34275" marB="34275"/>
                </a:tc>
                <a:tc>
                  <a:txBody>
                    <a:bodyPr/>
                    <a:lstStyle/>
                    <a:p>
                      <a:pPr marL="0" lvl="0" indent="0" algn="l" rtl="0">
                        <a:spcBef>
                          <a:spcPts val="0"/>
                        </a:spcBef>
                        <a:spcAft>
                          <a:spcPts val="0"/>
                        </a:spcAft>
                        <a:buNone/>
                      </a:pPr>
                      <a:r>
                        <a:rPr lang="en" sz="800"/>
                        <a:t>Recipient</a:t>
                      </a:r>
                      <a:endParaRPr sz="800"/>
                    </a:p>
                  </a:txBody>
                  <a:tcPr marL="34300" marR="34300" marT="34275" marB="34275"/>
                </a:tc>
                <a:tc>
                  <a:txBody>
                    <a:bodyPr/>
                    <a:lstStyle/>
                    <a:p>
                      <a:pPr marL="0" lvl="0" indent="0" algn="l" rtl="0">
                        <a:spcBef>
                          <a:spcPts val="0"/>
                        </a:spcBef>
                        <a:spcAft>
                          <a:spcPts val="0"/>
                        </a:spcAft>
                        <a:buNone/>
                      </a:pPr>
                      <a:r>
                        <a:rPr lang="en" sz="800"/>
                        <a:t>Amount (BTC)</a:t>
                      </a:r>
                      <a:endParaRPr sz="800"/>
                    </a:p>
                  </a:txBody>
                  <a:tcPr marL="34300" marR="34300" marT="34275" marB="34275"/>
                </a:tc>
                <a:extLst>
                  <a:ext uri="{0D108BD9-81ED-4DB2-BD59-A6C34878D82A}">
                    <a16:rowId xmlns:a16="http://schemas.microsoft.com/office/drawing/2014/main" val="10000"/>
                  </a:ext>
                </a:extLst>
              </a:tr>
              <a:tr h="142875">
                <a:tc>
                  <a:txBody>
                    <a:bodyPr/>
                    <a:lstStyle/>
                    <a:p>
                      <a:pPr marL="0" lvl="0" indent="0" algn="l" rtl="0">
                        <a:spcBef>
                          <a:spcPts val="0"/>
                        </a:spcBef>
                        <a:spcAft>
                          <a:spcPts val="0"/>
                        </a:spcAft>
                        <a:buNone/>
                      </a:pPr>
                      <a:r>
                        <a:rPr lang="en" sz="800"/>
                        <a:t>Nick</a:t>
                      </a:r>
                      <a:endParaRPr sz="800"/>
                    </a:p>
                  </a:txBody>
                  <a:tcPr marL="34300" marR="34300" marT="34275" marB="34275">
                    <a:solidFill>
                      <a:srgbClr val="FFF2CC"/>
                    </a:solidFill>
                  </a:tcPr>
                </a:tc>
                <a:tc>
                  <a:txBody>
                    <a:bodyPr/>
                    <a:lstStyle/>
                    <a:p>
                      <a:pPr marL="0" lvl="0" indent="0" algn="l" rtl="0">
                        <a:spcBef>
                          <a:spcPts val="0"/>
                        </a:spcBef>
                        <a:spcAft>
                          <a:spcPts val="0"/>
                        </a:spcAft>
                        <a:buNone/>
                      </a:pPr>
                      <a:r>
                        <a:rPr lang="en" sz="800"/>
                        <a:t>Nadir</a:t>
                      </a:r>
                      <a:endParaRPr sz="800"/>
                    </a:p>
                  </a:txBody>
                  <a:tcPr marL="34300" marR="34300" marT="34275" marB="34275">
                    <a:solidFill>
                      <a:srgbClr val="FFF2CC"/>
                    </a:solidFill>
                  </a:tcPr>
                </a:tc>
                <a:tc>
                  <a:txBody>
                    <a:bodyPr/>
                    <a:lstStyle/>
                    <a:p>
                      <a:pPr marL="0" lvl="0" indent="0" algn="l" rtl="0">
                        <a:spcBef>
                          <a:spcPts val="0"/>
                        </a:spcBef>
                        <a:spcAft>
                          <a:spcPts val="0"/>
                        </a:spcAft>
                        <a:buNone/>
                      </a:pPr>
                      <a:r>
                        <a:rPr lang="en" sz="800"/>
                        <a:t>0.5</a:t>
                      </a:r>
                      <a:endParaRPr sz="800"/>
                    </a:p>
                  </a:txBody>
                  <a:tcPr marL="34300" marR="34300" marT="34275" marB="34275">
                    <a:solidFill>
                      <a:srgbClr val="FFF2CC"/>
                    </a:solidFill>
                  </a:tcPr>
                </a:tc>
                <a:extLst>
                  <a:ext uri="{0D108BD9-81ED-4DB2-BD59-A6C34878D82A}">
                    <a16:rowId xmlns:a16="http://schemas.microsoft.com/office/drawing/2014/main" val="10001"/>
                  </a:ext>
                </a:extLst>
              </a:tr>
              <a:tr h="142875">
                <a:tc>
                  <a:txBody>
                    <a:bodyPr/>
                    <a:lstStyle/>
                    <a:p>
                      <a:pPr marL="0" lvl="0" indent="0" algn="l" rtl="0">
                        <a:spcBef>
                          <a:spcPts val="0"/>
                        </a:spcBef>
                        <a:spcAft>
                          <a:spcPts val="0"/>
                        </a:spcAft>
                        <a:buNone/>
                      </a:pPr>
                      <a:r>
                        <a:rPr lang="en" sz="800"/>
                        <a:t>Brian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Gillian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4.2</a:t>
                      </a:r>
                      <a:endParaRPr sz="800"/>
                    </a:p>
                  </a:txBody>
                  <a:tcPr marL="34300" marR="34300" marT="34275" marB="34275">
                    <a:solidFill>
                      <a:srgbClr val="FFE599"/>
                    </a:solidFill>
                  </a:tcPr>
                </a:tc>
                <a:extLst>
                  <a:ext uri="{0D108BD9-81ED-4DB2-BD59-A6C34878D82A}">
                    <a16:rowId xmlns:a16="http://schemas.microsoft.com/office/drawing/2014/main" val="10002"/>
                  </a:ext>
                </a:extLst>
              </a:tr>
            </a:tbl>
          </a:graphicData>
        </a:graphic>
      </p:graphicFrame>
      <p:graphicFrame>
        <p:nvGraphicFramePr>
          <p:cNvPr id="1129" name="Google Shape;1129;p75"/>
          <p:cNvGraphicFramePr/>
          <p:nvPr/>
        </p:nvGraphicFramePr>
        <p:xfrm>
          <a:off x="5598544" y="2007923"/>
          <a:ext cx="1489575" cy="693330"/>
        </p:xfrm>
        <a:graphic>
          <a:graphicData uri="http://schemas.openxmlformats.org/drawingml/2006/table">
            <a:tbl>
              <a:tblPr>
                <a:noFill/>
                <a:tableStyleId>{50902E6B-F63A-4EA7-877D-E3649FA59607}</a:tableStyleId>
              </a:tblPr>
              <a:tblGrid>
                <a:gridCol w="496525">
                  <a:extLst>
                    <a:ext uri="{9D8B030D-6E8A-4147-A177-3AD203B41FA5}">
                      <a16:colId xmlns:a16="http://schemas.microsoft.com/office/drawing/2014/main" val="20000"/>
                    </a:ext>
                  </a:extLst>
                </a:gridCol>
                <a:gridCol w="496525">
                  <a:extLst>
                    <a:ext uri="{9D8B030D-6E8A-4147-A177-3AD203B41FA5}">
                      <a16:colId xmlns:a16="http://schemas.microsoft.com/office/drawing/2014/main" val="20001"/>
                    </a:ext>
                  </a:extLst>
                </a:gridCol>
                <a:gridCol w="496525">
                  <a:extLst>
                    <a:ext uri="{9D8B030D-6E8A-4147-A177-3AD203B41FA5}">
                      <a16:colId xmlns:a16="http://schemas.microsoft.com/office/drawing/2014/main" val="20002"/>
                    </a:ext>
                  </a:extLst>
                </a:gridCol>
              </a:tblGrid>
              <a:tr h="142875">
                <a:tc>
                  <a:txBody>
                    <a:bodyPr/>
                    <a:lstStyle/>
                    <a:p>
                      <a:pPr marL="0" lvl="0" indent="0" algn="l" rtl="0">
                        <a:spcBef>
                          <a:spcPts val="0"/>
                        </a:spcBef>
                        <a:spcAft>
                          <a:spcPts val="0"/>
                        </a:spcAft>
                        <a:buNone/>
                      </a:pPr>
                      <a:r>
                        <a:rPr lang="en" sz="800"/>
                        <a:t>Sender</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800"/>
                        <a:t>Recipient</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800"/>
                        <a:t>Amount (BTC)</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142875">
                <a:tc>
                  <a:txBody>
                    <a:bodyPr/>
                    <a:lstStyle/>
                    <a:p>
                      <a:pPr marL="0" lvl="0" indent="0" algn="l" rtl="0">
                        <a:spcBef>
                          <a:spcPts val="0"/>
                        </a:spcBef>
                        <a:spcAft>
                          <a:spcPts val="0"/>
                        </a:spcAft>
                        <a:buNone/>
                      </a:pPr>
                      <a:r>
                        <a:rPr lang="en" sz="800"/>
                        <a:t>Gloria</a:t>
                      </a:r>
                      <a:endParaRPr sz="800"/>
                    </a:p>
                  </a:txBody>
                  <a:tcPr marL="34300" marR="34300" marT="34275" marB="34275">
                    <a:lnT w="9525" cap="flat" cmpd="sng">
                      <a:solidFill>
                        <a:srgbClr val="9E9E9E"/>
                      </a:solidFill>
                      <a:prstDash val="solid"/>
                      <a:round/>
                      <a:headEnd type="none" w="sm" len="sm"/>
                      <a:tailEnd type="none" w="sm" len="sm"/>
                    </a:lnT>
                    <a:solidFill>
                      <a:srgbClr val="FFF2CC"/>
                    </a:solidFill>
                  </a:tcPr>
                </a:tc>
                <a:tc>
                  <a:txBody>
                    <a:bodyPr/>
                    <a:lstStyle/>
                    <a:p>
                      <a:pPr marL="0" lvl="0" indent="0" algn="l" rtl="0">
                        <a:spcBef>
                          <a:spcPts val="0"/>
                        </a:spcBef>
                        <a:spcAft>
                          <a:spcPts val="0"/>
                        </a:spcAft>
                        <a:buNone/>
                      </a:pPr>
                      <a:r>
                        <a:rPr lang="en" sz="800"/>
                        <a:t>Gillian</a:t>
                      </a:r>
                      <a:endParaRPr sz="800"/>
                    </a:p>
                  </a:txBody>
                  <a:tcPr marL="34300" marR="34300" marT="34275" marB="34275">
                    <a:lnT w="9525" cap="flat" cmpd="sng">
                      <a:solidFill>
                        <a:srgbClr val="9E9E9E"/>
                      </a:solidFill>
                      <a:prstDash val="solid"/>
                      <a:round/>
                      <a:headEnd type="none" w="sm" len="sm"/>
                      <a:tailEnd type="none" w="sm" len="sm"/>
                    </a:lnT>
                    <a:solidFill>
                      <a:srgbClr val="FFF2CC"/>
                    </a:solidFill>
                  </a:tcPr>
                </a:tc>
                <a:tc>
                  <a:txBody>
                    <a:bodyPr/>
                    <a:lstStyle/>
                    <a:p>
                      <a:pPr marL="0" lvl="0" indent="0" algn="l" rtl="0">
                        <a:spcBef>
                          <a:spcPts val="0"/>
                        </a:spcBef>
                        <a:spcAft>
                          <a:spcPts val="0"/>
                        </a:spcAft>
                        <a:buNone/>
                      </a:pPr>
                      <a:r>
                        <a:rPr lang="en" sz="800"/>
                        <a:t>23</a:t>
                      </a:r>
                      <a:endParaRPr sz="800"/>
                    </a:p>
                  </a:txBody>
                  <a:tcPr marL="34300" marR="34300" marT="34275" marB="34275">
                    <a:lnT w="9525" cap="flat" cmpd="sng">
                      <a:solidFill>
                        <a:srgbClr val="9E9E9E"/>
                      </a:solidFill>
                      <a:prstDash val="solid"/>
                      <a:round/>
                      <a:headEnd type="none" w="sm" len="sm"/>
                      <a:tailEnd type="none" w="sm" len="sm"/>
                    </a:lnT>
                    <a:solidFill>
                      <a:srgbClr val="FFF2CC"/>
                    </a:solidFill>
                  </a:tcPr>
                </a:tc>
                <a:extLst>
                  <a:ext uri="{0D108BD9-81ED-4DB2-BD59-A6C34878D82A}">
                    <a16:rowId xmlns:a16="http://schemas.microsoft.com/office/drawing/2014/main" val="10001"/>
                  </a:ext>
                </a:extLst>
              </a:tr>
              <a:tr h="142875">
                <a:tc>
                  <a:txBody>
                    <a:bodyPr/>
                    <a:lstStyle/>
                    <a:p>
                      <a:pPr marL="0" lvl="0" indent="0" algn="l" rtl="0">
                        <a:spcBef>
                          <a:spcPts val="0"/>
                        </a:spcBef>
                        <a:spcAft>
                          <a:spcPts val="0"/>
                        </a:spcAft>
                        <a:buNone/>
                      </a:pPr>
                      <a:r>
                        <a:rPr lang="en" sz="800"/>
                        <a:t>Gillian</a:t>
                      </a:r>
                      <a:endParaRPr sz="800"/>
                    </a:p>
                  </a:txBody>
                  <a:tcPr marL="34300" marR="34300" marT="34275" marB="34275">
                    <a:solidFill>
                      <a:srgbClr val="EA9999"/>
                    </a:solidFill>
                  </a:tcPr>
                </a:tc>
                <a:tc>
                  <a:txBody>
                    <a:bodyPr/>
                    <a:lstStyle/>
                    <a:p>
                      <a:pPr marL="0" lvl="0" indent="0" algn="l" rtl="0">
                        <a:spcBef>
                          <a:spcPts val="0"/>
                        </a:spcBef>
                        <a:spcAft>
                          <a:spcPts val="0"/>
                        </a:spcAft>
                        <a:buNone/>
                      </a:pPr>
                      <a:r>
                        <a:rPr lang="en" sz="800"/>
                        <a:t>Nick</a:t>
                      </a:r>
                      <a:endParaRPr sz="800"/>
                    </a:p>
                  </a:txBody>
                  <a:tcPr marL="34300" marR="34300" marT="34275" marB="34275">
                    <a:solidFill>
                      <a:srgbClr val="EA9999"/>
                    </a:solidFill>
                  </a:tcPr>
                </a:tc>
                <a:tc>
                  <a:txBody>
                    <a:bodyPr/>
                    <a:lstStyle/>
                    <a:p>
                      <a:pPr marL="0" lvl="0" indent="0" algn="l" rtl="0">
                        <a:spcBef>
                          <a:spcPts val="0"/>
                        </a:spcBef>
                        <a:spcAft>
                          <a:spcPts val="0"/>
                        </a:spcAft>
                        <a:buNone/>
                      </a:pPr>
                      <a:r>
                        <a:rPr lang="en" sz="800"/>
                        <a:t>3.2</a:t>
                      </a:r>
                      <a:endParaRPr sz="800"/>
                    </a:p>
                  </a:txBody>
                  <a:tcPr marL="34300" marR="34300" marT="34275" marB="34275">
                    <a:solidFill>
                      <a:srgbClr val="EA9999"/>
                    </a:solidFill>
                  </a:tcPr>
                </a:tc>
                <a:extLst>
                  <a:ext uri="{0D108BD9-81ED-4DB2-BD59-A6C34878D82A}">
                    <a16:rowId xmlns:a16="http://schemas.microsoft.com/office/drawing/2014/main" val="10002"/>
                  </a:ext>
                </a:extLst>
              </a:tr>
            </a:tbl>
          </a:graphicData>
        </a:graphic>
      </p:graphicFrame>
      <p:graphicFrame>
        <p:nvGraphicFramePr>
          <p:cNvPr id="1130" name="Google Shape;1130;p75"/>
          <p:cNvGraphicFramePr/>
          <p:nvPr/>
        </p:nvGraphicFramePr>
        <p:xfrm>
          <a:off x="5598544" y="3130927"/>
          <a:ext cx="1489575" cy="693330"/>
        </p:xfrm>
        <a:graphic>
          <a:graphicData uri="http://schemas.openxmlformats.org/drawingml/2006/table">
            <a:tbl>
              <a:tblPr>
                <a:noFill/>
                <a:tableStyleId>{50902E6B-F63A-4EA7-877D-E3649FA59607}</a:tableStyleId>
              </a:tblPr>
              <a:tblGrid>
                <a:gridCol w="496525">
                  <a:extLst>
                    <a:ext uri="{9D8B030D-6E8A-4147-A177-3AD203B41FA5}">
                      <a16:colId xmlns:a16="http://schemas.microsoft.com/office/drawing/2014/main" val="20000"/>
                    </a:ext>
                  </a:extLst>
                </a:gridCol>
                <a:gridCol w="496525">
                  <a:extLst>
                    <a:ext uri="{9D8B030D-6E8A-4147-A177-3AD203B41FA5}">
                      <a16:colId xmlns:a16="http://schemas.microsoft.com/office/drawing/2014/main" val="20001"/>
                    </a:ext>
                  </a:extLst>
                </a:gridCol>
                <a:gridCol w="496525">
                  <a:extLst>
                    <a:ext uri="{9D8B030D-6E8A-4147-A177-3AD203B41FA5}">
                      <a16:colId xmlns:a16="http://schemas.microsoft.com/office/drawing/2014/main" val="20002"/>
                    </a:ext>
                  </a:extLst>
                </a:gridCol>
              </a:tblGrid>
              <a:tr h="142875">
                <a:tc>
                  <a:txBody>
                    <a:bodyPr/>
                    <a:lstStyle/>
                    <a:p>
                      <a:pPr marL="0" lvl="0" indent="0" algn="l" rtl="0">
                        <a:spcBef>
                          <a:spcPts val="0"/>
                        </a:spcBef>
                        <a:spcAft>
                          <a:spcPts val="0"/>
                        </a:spcAft>
                        <a:buNone/>
                      </a:pPr>
                      <a:r>
                        <a:rPr lang="en" sz="800"/>
                        <a:t>Sender</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800"/>
                        <a:t>Recipient</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800"/>
                        <a:t>Amount (BTC)</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142875">
                <a:tc>
                  <a:txBody>
                    <a:bodyPr/>
                    <a:lstStyle/>
                    <a:p>
                      <a:pPr marL="0" lvl="0" indent="0" algn="l" rtl="0">
                        <a:spcBef>
                          <a:spcPts val="0"/>
                        </a:spcBef>
                        <a:spcAft>
                          <a:spcPts val="0"/>
                        </a:spcAft>
                        <a:buNone/>
                      </a:pPr>
                      <a:r>
                        <a:rPr lang="en" sz="800"/>
                        <a:t>Gloria</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r>
                        <a:rPr lang="en" sz="800"/>
                        <a:t>Gillian</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r>
                        <a:rPr lang="en" sz="800"/>
                        <a:t>23</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r h="142875">
                <a:tc>
                  <a:txBody>
                    <a:bodyPr/>
                    <a:lstStyle/>
                    <a:p>
                      <a:pPr marL="0" lvl="0" indent="0" algn="l" rtl="0">
                        <a:spcBef>
                          <a:spcPts val="0"/>
                        </a:spcBef>
                        <a:spcAft>
                          <a:spcPts val="0"/>
                        </a:spcAft>
                        <a:buNone/>
                      </a:pPr>
                      <a:r>
                        <a:rPr lang="en" sz="800">
                          <a:solidFill>
                            <a:srgbClr val="FFFFFF"/>
                          </a:solidFill>
                        </a:rPr>
                        <a:t>Gillian</a:t>
                      </a:r>
                      <a:endParaRPr sz="800">
                        <a:solidFill>
                          <a:srgbClr val="FFFFFF"/>
                        </a:solidFill>
                      </a:endParaRPr>
                    </a:p>
                  </a:txBody>
                  <a:tcPr marL="34300" marR="34300" marT="34275" marB="34275">
                    <a:lnT w="9525" cap="flat" cmpd="sng">
                      <a:solidFill>
                        <a:srgbClr val="9E9E9E"/>
                      </a:solidFill>
                      <a:prstDash val="solid"/>
                      <a:round/>
                      <a:headEnd type="none" w="sm" len="sm"/>
                      <a:tailEnd type="none" w="sm" len="sm"/>
                    </a:lnT>
                    <a:solidFill>
                      <a:srgbClr val="FF0000"/>
                    </a:solidFill>
                  </a:tcPr>
                </a:tc>
                <a:tc>
                  <a:txBody>
                    <a:bodyPr/>
                    <a:lstStyle/>
                    <a:p>
                      <a:pPr marL="0" lvl="0" indent="0" algn="l" rtl="0">
                        <a:spcBef>
                          <a:spcPts val="0"/>
                        </a:spcBef>
                        <a:spcAft>
                          <a:spcPts val="0"/>
                        </a:spcAft>
                        <a:buNone/>
                      </a:pPr>
                      <a:r>
                        <a:rPr lang="en" sz="800">
                          <a:solidFill>
                            <a:srgbClr val="FFFFFF"/>
                          </a:solidFill>
                        </a:rPr>
                        <a:t>Gillian</a:t>
                      </a:r>
                      <a:endParaRPr sz="800">
                        <a:solidFill>
                          <a:srgbClr val="FFFFFF"/>
                        </a:solidFill>
                      </a:endParaRPr>
                    </a:p>
                  </a:txBody>
                  <a:tcPr marL="34300" marR="34300" marT="34275" marB="34275">
                    <a:lnT w="9525" cap="flat" cmpd="sng">
                      <a:solidFill>
                        <a:srgbClr val="9E9E9E"/>
                      </a:solidFill>
                      <a:prstDash val="solid"/>
                      <a:round/>
                      <a:headEnd type="none" w="sm" len="sm"/>
                      <a:tailEnd type="none" w="sm" len="sm"/>
                    </a:lnT>
                    <a:solidFill>
                      <a:srgbClr val="FF0000"/>
                    </a:solidFill>
                  </a:tcPr>
                </a:tc>
                <a:tc>
                  <a:txBody>
                    <a:bodyPr/>
                    <a:lstStyle/>
                    <a:p>
                      <a:pPr marL="0" lvl="0" indent="0" algn="l" rtl="0">
                        <a:spcBef>
                          <a:spcPts val="0"/>
                        </a:spcBef>
                        <a:spcAft>
                          <a:spcPts val="0"/>
                        </a:spcAft>
                        <a:buNone/>
                      </a:pPr>
                      <a:r>
                        <a:rPr lang="en" sz="800">
                          <a:solidFill>
                            <a:srgbClr val="FFFFFF"/>
                          </a:solidFill>
                        </a:rPr>
                        <a:t>3.2</a:t>
                      </a:r>
                      <a:endParaRPr sz="800">
                        <a:solidFill>
                          <a:srgbClr val="FFFFFF"/>
                        </a:solidFill>
                      </a:endParaRPr>
                    </a:p>
                  </a:txBody>
                  <a:tcPr marL="34300" marR="34300" marT="34275" marB="34275">
                    <a:lnT w="9525" cap="flat" cmpd="sng">
                      <a:solidFill>
                        <a:srgbClr val="9E9E9E"/>
                      </a:solidFill>
                      <a:prstDash val="solid"/>
                      <a:round/>
                      <a:headEnd type="none" w="sm" len="sm"/>
                      <a:tailEnd type="none" w="sm" len="sm"/>
                    </a:lnT>
                    <a:solidFill>
                      <a:srgbClr val="FF0000"/>
                    </a:solidFill>
                  </a:tcPr>
                </a:tc>
                <a:extLst>
                  <a:ext uri="{0D108BD9-81ED-4DB2-BD59-A6C34878D82A}">
                    <a16:rowId xmlns:a16="http://schemas.microsoft.com/office/drawing/2014/main" val="10002"/>
                  </a:ext>
                </a:extLst>
              </a:tr>
            </a:tbl>
          </a:graphicData>
        </a:graphic>
      </p:graphicFrame>
      <p:cxnSp>
        <p:nvCxnSpPr>
          <p:cNvPr id="1131" name="Google Shape;1131;p75"/>
          <p:cNvCxnSpPr/>
          <p:nvPr/>
        </p:nvCxnSpPr>
        <p:spPr>
          <a:xfrm flipH="1">
            <a:off x="5196259" y="2339578"/>
            <a:ext cx="405900" cy="532200"/>
          </a:xfrm>
          <a:prstGeom prst="straightConnector1">
            <a:avLst/>
          </a:prstGeom>
          <a:noFill/>
          <a:ln w="9525" cap="flat" cmpd="sng">
            <a:solidFill>
              <a:schemeClr val="dk2"/>
            </a:solidFill>
            <a:prstDash val="solid"/>
            <a:round/>
            <a:headEnd type="none" w="med" len="med"/>
            <a:tailEnd type="triangle" w="med" len="med"/>
          </a:ln>
        </p:spPr>
      </p:cxnSp>
      <p:cxnSp>
        <p:nvCxnSpPr>
          <p:cNvPr id="1132" name="Google Shape;1132;p75"/>
          <p:cNvCxnSpPr/>
          <p:nvPr/>
        </p:nvCxnSpPr>
        <p:spPr>
          <a:xfrm rot="10800000">
            <a:off x="5196259" y="2871872"/>
            <a:ext cx="405900" cy="604800"/>
          </a:xfrm>
          <a:prstGeom prst="straightConnector1">
            <a:avLst/>
          </a:prstGeom>
          <a:noFill/>
          <a:ln w="9525" cap="flat" cmpd="sng">
            <a:solidFill>
              <a:schemeClr val="dk2"/>
            </a:solidFill>
            <a:prstDash val="solid"/>
            <a:round/>
            <a:headEnd type="none" w="med" len="med"/>
            <a:tailEnd type="triangle" w="med" len="med"/>
          </a:ln>
        </p:spPr>
      </p:cxnSp>
      <p:cxnSp>
        <p:nvCxnSpPr>
          <p:cNvPr id="1133" name="Google Shape;1133;p75"/>
          <p:cNvCxnSpPr/>
          <p:nvPr/>
        </p:nvCxnSpPr>
        <p:spPr>
          <a:xfrm>
            <a:off x="7091306" y="2348869"/>
            <a:ext cx="797400" cy="0"/>
          </a:xfrm>
          <a:prstGeom prst="straightConnector1">
            <a:avLst/>
          </a:prstGeom>
          <a:noFill/>
          <a:ln w="9525" cap="flat" cmpd="sng">
            <a:solidFill>
              <a:schemeClr val="dk2"/>
            </a:solidFill>
            <a:prstDash val="solid"/>
            <a:round/>
            <a:headEnd type="stealth" w="med" len="med"/>
            <a:tailEnd type="none" w="med" len="med"/>
          </a:ln>
        </p:spPr>
      </p:cxnSp>
      <p:cxnSp>
        <p:nvCxnSpPr>
          <p:cNvPr id="1134" name="Google Shape;1134;p75"/>
          <p:cNvCxnSpPr/>
          <p:nvPr/>
        </p:nvCxnSpPr>
        <p:spPr>
          <a:xfrm rot="10800000" flipH="1">
            <a:off x="7091306" y="3491569"/>
            <a:ext cx="393600" cy="300"/>
          </a:xfrm>
          <a:prstGeom prst="straightConnector1">
            <a:avLst/>
          </a:prstGeom>
          <a:noFill/>
          <a:ln w="9525" cap="flat" cmpd="sng">
            <a:solidFill>
              <a:schemeClr val="dk2"/>
            </a:solidFill>
            <a:prstDash val="solid"/>
            <a:round/>
            <a:headEnd type="stealth" w="med" len="med"/>
            <a:tailEnd type="none" w="med" len="med"/>
          </a:ln>
        </p:spPr>
      </p:cxnSp>
      <p:sp>
        <p:nvSpPr>
          <p:cNvPr id="1135" name="Google Shape;1135;p75"/>
          <p:cNvSpPr txBox="1"/>
          <p:nvPr/>
        </p:nvSpPr>
        <p:spPr>
          <a:xfrm>
            <a:off x="7949173" y="2200256"/>
            <a:ext cx="405900" cy="162900"/>
          </a:xfrm>
          <a:prstGeom prst="rect">
            <a:avLst/>
          </a:prstGeom>
          <a:noFill/>
          <a:ln>
            <a:noFill/>
          </a:ln>
        </p:spPr>
        <p:txBody>
          <a:bodyPr spcFirstLastPara="1" wrap="square" lIns="34300" tIns="34300" rIns="34300" bIns="34300" anchor="t" anchorCtr="0">
            <a:noAutofit/>
          </a:bodyPr>
          <a:lstStyle/>
          <a:p>
            <a:pPr marL="0" lvl="0" indent="0" algn="l" rtl="0">
              <a:spcBef>
                <a:spcPts val="0"/>
              </a:spcBef>
              <a:spcAft>
                <a:spcPts val="0"/>
              </a:spcAft>
              <a:buNone/>
            </a:pPr>
            <a:r>
              <a:rPr lang="en" sz="1300">
                <a:latin typeface="Nunito Sans"/>
                <a:ea typeface="Nunito Sans"/>
                <a:cs typeface="Nunito Sans"/>
                <a:sym typeface="Nunito Sans"/>
              </a:rPr>
              <a:t>?</a:t>
            </a:r>
            <a:endParaRPr sz="1300">
              <a:latin typeface="Nunito Sans"/>
              <a:ea typeface="Nunito Sans"/>
              <a:cs typeface="Nunito Sans"/>
              <a:sym typeface="Nunito Sans"/>
            </a:endParaRPr>
          </a:p>
        </p:txBody>
      </p:sp>
      <p:graphicFrame>
        <p:nvGraphicFramePr>
          <p:cNvPr id="1136" name="Google Shape;1136;p75"/>
          <p:cNvGraphicFramePr/>
          <p:nvPr/>
        </p:nvGraphicFramePr>
        <p:xfrm>
          <a:off x="7488511" y="3145955"/>
          <a:ext cx="1489575" cy="693330"/>
        </p:xfrm>
        <a:graphic>
          <a:graphicData uri="http://schemas.openxmlformats.org/drawingml/2006/table">
            <a:tbl>
              <a:tblPr>
                <a:noFill/>
                <a:tableStyleId>{50902E6B-F63A-4EA7-877D-E3649FA59607}</a:tableStyleId>
              </a:tblPr>
              <a:tblGrid>
                <a:gridCol w="496525">
                  <a:extLst>
                    <a:ext uri="{9D8B030D-6E8A-4147-A177-3AD203B41FA5}">
                      <a16:colId xmlns:a16="http://schemas.microsoft.com/office/drawing/2014/main" val="20000"/>
                    </a:ext>
                  </a:extLst>
                </a:gridCol>
                <a:gridCol w="496525">
                  <a:extLst>
                    <a:ext uri="{9D8B030D-6E8A-4147-A177-3AD203B41FA5}">
                      <a16:colId xmlns:a16="http://schemas.microsoft.com/office/drawing/2014/main" val="20001"/>
                    </a:ext>
                  </a:extLst>
                </a:gridCol>
                <a:gridCol w="496525">
                  <a:extLst>
                    <a:ext uri="{9D8B030D-6E8A-4147-A177-3AD203B41FA5}">
                      <a16:colId xmlns:a16="http://schemas.microsoft.com/office/drawing/2014/main" val="20002"/>
                    </a:ext>
                  </a:extLst>
                </a:gridCol>
              </a:tblGrid>
              <a:tr h="142875">
                <a:tc>
                  <a:txBody>
                    <a:bodyPr/>
                    <a:lstStyle/>
                    <a:p>
                      <a:pPr marL="0" lvl="0" indent="0" algn="l" rtl="0">
                        <a:spcBef>
                          <a:spcPts val="0"/>
                        </a:spcBef>
                        <a:spcAft>
                          <a:spcPts val="0"/>
                        </a:spcAft>
                        <a:buNone/>
                      </a:pPr>
                      <a:r>
                        <a:rPr lang="en" sz="800"/>
                        <a:t>Sender</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800"/>
                        <a:t>Recipient</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800"/>
                        <a:t>Amount (BTC)</a:t>
                      </a:r>
                      <a:endParaRPr sz="800"/>
                    </a:p>
                  </a:txBody>
                  <a:tcPr marL="34300" marR="34300" marT="34275" marB="342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142875">
                <a:tc>
                  <a:txBody>
                    <a:bodyPr/>
                    <a:lstStyle/>
                    <a:p>
                      <a:pPr marL="0" lvl="0" indent="0" algn="l" rtl="0">
                        <a:spcBef>
                          <a:spcPts val="0"/>
                        </a:spcBef>
                        <a:spcAft>
                          <a:spcPts val="0"/>
                        </a:spcAft>
                        <a:buNone/>
                      </a:pPr>
                      <a:r>
                        <a:rPr lang="en" sz="800"/>
                        <a:t>Nadir</a:t>
                      </a:r>
                      <a:endParaRPr sz="800"/>
                    </a:p>
                  </a:txBody>
                  <a:tcPr marL="34300" marR="34300" marT="34275" marB="34275">
                    <a:lnT w="9525" cap="flat" cmpd="sng">
                      <a:solidFill>
                        <a:srgbClr val="9E9E9E"/>
                      </a:solidFill>
                      <a:prstDash val="solid"/>
                      <a:round/>
                      <a:headEnd type="none" w="sm" len="sm"/>
                      <a:tailEnd type="none" w="sm" len="sm"/>
                    </a:lnT>
                    <a:solidFill>
                      <a:srgbClr val="FFF2CC"/>
                    </a:solidFill>
                  </a:tcPr>
                </a:tc>
                <a:tc>
                  <a:txBody>
                    <a:bodyPr/>
                    <a:lstStyle/>
                    <a:p>
                      <a:pPr marL="0" lvl="0" indent="0" algn="l" rtl="0">
                        <a:spcBef>
                          <a:spcPts val="0"/>
                        </a:spcBef>
                        <a:spcAft>
                          <a:spcPts val="0"/>
                        </a:spcAft>
                        <a:buNone/>
                      </a:pPr>
                      <a:r>
                        <a:rPr lang="en" sz="800"/>
                        <a:t>Brian</a:t>
                      </a:r>
                      <a:endParaRPr sz="800"/>
                    </a:p>
                  </a:txBody>
                  <a:tcPr marL="34300" marR="34300" marT="34275" marB="34275">
                    <a:lnT w="9525" cap="flat" cmpd="sng">
                      <a:solidFill>
                        <a:srgbClr val="9E9E9E"/>
                      </a:solidFill>
                      <a:prstDash val="solid"/>
                      <a:round/>
                      <a:headEnd type="none" w="sm" len="sm"/>
                      <a:tailEnd type="none" w="sm" len="sm"/>
                    </a:lnT>
                    <a:solidFill>
                      <a:srgbClr val="FFF2CC"/>
                    </a:solidFill>
                  </a:tcPr>
                </a:tc>
                <a:tc>
                  <a:txBody>
                    <a:bodyPr/>
                    <a:lstStyle/>
                    <a:p>
                      <a:pPr marL="0" lvl="0" indent="0" algn="l" rtl="0">
                        <a:spcBef>
                          <a:spcPts val="0"/>
                        </a:spcBef>
                        <a:spcAft>
                          <a:spcPts val="0"/>
                        </a:spcAft>
                        <a:buNone/>
                      </a:pPr>
                      <a:r>
                        <a:rPr lang="en" sz="800"/>
                        <a:t>0.3</a:t>
                      </a:r>
                      <a:endParaRPr sz="800"/>
                    </a:p>
                  </a:txBody>
                  <a:tcPr marL="34300" marR="34300" marT="34275" marB="34275">
                    <a:lnT w="9525" cap="flat" cmpd="sng">
                      <a:solidFill>
                        <a:srgbClr val="9E9E9E"/>
                      </a:solidFill>
                      <a:prstDash val="solid"/>
                      <a:round/>
                      <a:headEnd type="none" w="sm" len="sm"/>
                      <a:tailEnd type="none" w="sm" len="sm"/>
                    </a:lnT>
                    <a:solidFill>
                      <a:srgbClr val="FFF2CC"/>
                    </a:solidFill>
                  </a:tcPr>
                </a:tc>
                <a:extLst>
                  <a:ext uri="{0D108BD9-81ED-4DB2-BD59-A6C34878D82A}">
                    <a16:rowId xmlns:a16="http://schemas.microsoft.com/office/drawing/2014/main" val="10001"/>
                  </a:ext>
                </a:extLst>
              </a:tr>
              <a:tr h="142875">
                <a:tc>
                  <a:txBody>
                    <a:bodyPr/>
                    <a:lstStyle/>
                    <a:p>
                      <a:pPr marL="0" lvl="0" indent="0" algn="l" rtl="0">
                        <a:spcBef>
                          <a:spcPts val="0"/>
                        </a:spcBef>
                        <a:spcAft>
                          <a:spcPts val="0"/>
                        </a:spcAft>
                        <a:buNone/>
                      </a:pPr>
                      <a:r>
                        <a:rPr lang="en" sz="800"/>
                        <a:t>Gillian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Gloria</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17</a:t>
                      </a:r>
                      <a:endParaRPr sz="800"/>
                    </a:p>
                  </a:txBody>
                  <a:tcPr marL="34300" marR="34300" marT="34275" marB="34275">
                    <a:solidFill>
                      <a:srgbClr val="FFE599"/>
                    </a:solidFill>
                  </a:tcPr>
                </a:tc>
                <a:extLst>
                  <a:ext uri="{0D108BD9-81ED-4DB2-BD59-A6C34878D82A}">
                    <a16:rowId xmlns:a16="http://schemas.microsoft.com/office/drawing/2014/main" val="10002"/>
                  </a:ext>
                </a:extLst>
              </a:tr>
            </a:tbl>
          </a:graphicData>
        </a:graphic>
      </p:graphicFrame>
      <p:sp>
        <p:nvSpPr>
          <p:cNvPr id="1137" name="Google Shape;1137;p75"/>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THE ROAD NOT TAKEN</a:t>
            </a:r>
            <a:endParaRPr sz="1700" b="1">
              <a:solidFill>
                <a:srgbClr val="BFBFBF"/>
              </a:solidFill>
              <a:latin typeface="Proxima Nova"/>
              <a:ea typeface="Proxima Nova"/>
              <a:cs typeface="Proxima Nova"/>
              <a:sym typeface="Proxima Nova"/>
            </a:endParaRPr>
          </a:p>
        </p:txBody>
      </p:sp>
      <p:graphicFrame>
        <p:nvGraphicFramePr>
          <p:cNvPr id="1138" name="Google Shape;1138;p75"/>
          <p:cNvGraphicFramePr/>
          <p:nvPr/>
        </p:nvGraphicFramePr>
        <p:xfrm>
          <a:off x="339515" y="1904489"/>
          <a:ext cx="1489575" cy="1984600"/>
        </p:xfrm>
        <a:graphic>
          <a:graphicData uri="http://schemas.openxmlformats.org/drawingml/2006/table">
            <a:tbl>
              <a:tblPr>
                <a:noFill/>
                <a:tableStyleId>{50902E6B-F63A-4EA7-877D-E3649FA59607}</a:tableStyleId>
              </a:tblPr>
              <a:tblGrid>
                <a:gridCol w="496525">
                  <a:extLst>
                    <a:ext uri="{9D8B030D-6E8A-4147-A177-3AD203B41FA5}">
                      <a16:colId xmlns:a16="http://schemas.microsoft.com/office/drawing/2014/main" val="20000"/>
                    </a:ext>
                  </a:extLst>
                </a:gridCol>
                <a:gridCol w="496525">
                  <a:extLst>
                    <a:ext uri="{9D8B030D-6E8A-4147-A177-3AD203B41FA5}">
                      <a16:colId xmlns:a16="http://schemas.microsoft.com/office/drawing/2014/main" val="20001"/>
                    </a:ext>
                  </a:extLst>
                </a:gridCol>
                <a:gridCol w="496525">
                  <a:extLst>
                    <a:ext uri="{9D8B030D-6E8A-4147-A177-3AD203B41FA5}">
                      <a16:colId xmlns:a16="http://schemas.microsoft.com/office/drawing/2014/main" val="20002"/>
                    </a:ext>
                  </a:extLst>
                </a:gridCol>
              </a:tblGrid>
              <a:tr h="422950">
                <a:tc>
                  <a:txBody>
                    <a:bodyPr/>
                    <a:lstStyle/>
                    <a:p>
                      <a:pPr marL="0" lvl="0" indent="0" algn="l" rtl="0">
                        <a:spcBef>
                          <a:spcPts val="0"/>
                        </a:spcBef>
                        <a:spcAft>
                          <a:spcPts val="0"/>
                        </a:spcAft>
                        <a:buNone/>
                      </a:pPr>
                      <a:r>
                        <a:rPr lang="en" sz="800"/>
                        <a:t>Sender</a:t>
                      </a:r>
                      <a:endParaRPr sz="800"/>
                    </a:p>
                  </a:txBody>
                  <a:tcPr marL="34300" marR="34300" marT="34275" marB="34275"/>
                </a:tc>
                <a:tc>
                  <a:txBody>
                    <a:bodyPr/>
                    <a:lstStyle/>
                    <a:p>
                      <a:pPr marL="0" lvl="0" indent="0" algn="l" rtl="0">
                        <a:spcBef>
                          <a:spcPts val="0"/>
                        </a:spcBef>
                        <a:spcAft>
                          <a:spcPts val="0"/>
                        </a:spcAft>
                        <a:buNone/>
                      </a:pPr>
                      <a:r>
                        <a:rPr lang="en" sz="800"/>
                        <a:t>Recipient</a:t>
                      </a:r>
                      <a:endParaRPr sz="800"/>
                    </a:p>
                  </a:txBody>
                  <a:tcPr marL="34300" marR="34300" marT="34275" marB="34275"/>
                </a:tc>
                <a:tc>
                  <a:txBody>
                    <a:bodyPr/>
                    <a:lstStyle/>
                    <a:p>
                      <a:pPr marL="0" lvl="0" indent="0" algn="l" rtl="0">
                        <a:spcBef>
                          <a:spcPts val="0"/>
                        </a:spcBef>
                        <a:spcAft>
                          <a:spcPts val="0"/>
                        </a:spcAft>
                        <a:buNone/>
                      </a:pPr>
                      <a:r>
                        <a:rPr lang="en" sz="800"/>
                        <a:t>Amount (BTC)</a:t>
                      </a:r>
                      <a:endParaRPr sz="800"/>
                    </a:p>
                  </a:txBody>
                  <a:tcPr marL="34300" marR="34300" marT="34275" marB="34275"/>
                </a:tc>
                <a:extLst>
                  <a:ext uri="{0D108BD9-81ED-4DB2-BD59-A6C34878D82A}">
                    <a16:rowId xmlns:a16="http://schemas.microsoft.com/office/drawing/2014/main" val="10000"/>
                  </a:ext>
                </a:extLst>
              </a:tr>
              <a:tr h="260275">
                <a:tc>
                  <a:txBody>
                    <a:bodyPr/>
                    <a:lstStyle/>
                    <a:p>
                      <a:pPr marL="0" lvl="0" indent="0" algn="l" rtl="0">
                        <a:spcBef>
                          <a:spcPts val="0"/>
                        </a:spcBef>
                        <a:spcAft>
                          <a:spcPts val="0"/>
                        </a:spcAft>
                        <a:buNone/>
                      </a:pPr>
                      <a:r>
                        <a:rPr lang="en" sz="800"/>
                        <a:t>Nick</a:t>
                      </a:r>
                      <a:endParaRPr sz="800"/>
                    </a:p>
                  </a:txBody>
                  <a:tcPr marL="34300" marR="34300" marT="34275" marB="34275">
                    <a:solidFill>
                      <a:srgbClr val="FFF2CC"/>
                    </a:solidFill>
                  </a:tcPr>
                </a:tc>
                <a:tc>
                  <a:txBody>
                    <a:bodyPr/>
                    <a:lstStyle/>
                    <a:p>
                      <a:pPr marL="0" lvl="0" indent="0" algn="l" rtl="0">
                        <a:spcBef>
                          <a:spcPts val="0"/>
                        </a:spcBef>
                        <a:spcAft>
                          <a:spcPts val="0"/>
                        </a:spcAft>
                        <a:buNone/>
                      </a:pPr>
                      <a:r>
                        <a:rPr lang="en" sz="800"/>
                        <a:t>Nadir</a:t>
                      </a:r>
                      <a:endParaRPr sz="800"/>
                    </a:p>
                  </a:txBody>
                  <a:tcPr marL="34300" marR="34300" marT="34275" marB="34275">
                    <a:solidFill>
                      <a:srgbClr val="FFF2CC"/>
                    </a:solidFill>
                  </a:tcPr>
                </a:tc>
                <a:tc>
                  <a:txBody>
                    <a:bodyPr/>
                    <a:lstStyle/>
                    <a:p>
                      <a:pPr marL="0" lvl="0" indent="0" algn="l" rtl="0">
                        <a:spcBef>
                          <a:spcPts val="0"/>
                        </a:spcBef>
                        <a:spcAft>
                          <a:spcPts val="0"/>
                        </a:spcAft>
                        <a:buNone/>
                      </a:pPr>
                      <a:r>
                        <a:rPr lang="en" sz="800"/>
                        <a:t>0.5</a:t>
                      </a:r>
                      <a:endParaRPr sz="800"/>
                    </a:p>
                  </a:txBody>
                  <a:tcPr marL="34300" marR="34300" marT="34275" marB="34275">
                    <a:solidFill>
                      <a:srgbClr val="FFF2CC"/>
                    </a:solidFill>
                  </a:tcPr>
                </a:tc>
                <a:extLst>
                  <a:ext uri="{0D108BD9-81ED-4DB2-BD59-A6C34878D82A}">
                    <a16:rowId xmlns:a16="http://schemas.microsoft.com/office/drawing/2014/main" val="10001"/>
                  </a:ext>
                </a:extLst>
              </a:tr>
              <a:tr h="260275">
                <a:tc>
                  <a:txBody>
                    <a:bodyPr/>
                    <a:lstStyle/>
                    <a:p>
                      <a:pPr marL="0" lvl="0" indent="0" algn="l" rtl="0">
                        <a:spcBef>
                          <a:spcPts val="0"/>
                        </a:spcBef>
                        <a:spcAft>
                          <a:spcPts val="0"/>
                        </a:spcAft>
                        <a:buNone/>
                      </a:pPr>
                      <a:r>
                        <a:rPr lang="en" sz="800"/>
                        <a:t>Brian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Gillian</a:t>
                      </a:r>
                      <a:endParaRPr sz="800"/>
                    </a:p>
                  </a:txBody>
                  <a:tcPr marL="34300" marR="34300" marT="34275" marB="34275">
                    <a:solidFill>
                      <a:srgbClr val="FFE599"/>
                    </a:solidFill>
                  </a:tcPr>
                </a:tc>
                <a:tc>
                  <a:txBody>
                    <a:bodyPr/>
                    <a:lstStyle/>
                    <a:p>
                      <a:pPr marL="0" lvl="0" indent="0" algn="l" rtl="0">
                        <a:spcBef>
                          <a:spcPts val="0"/>
                        </a:spcBef>
                        <a:spcAft>
                          <a:spcPts val="0"/>
                        </a:spcAft>
                        <a:buNone/>
                      </a:pPr>
                      <a:r>
                        <a:rPr lang="en" sz="800"/>
                        <a:t>4.2</a:t>
                      </a:r>
                      <a:endParaRPr sz="800"/>
                    </a:p>
                  </a:txBody>
                  <a:tcPr marL="34300" marR="34300" marT="34275" marB="34275">
                    <a:solidFill>
                      <a:srgbClr val="FFE599"/>
                    </a:solidFill>
                  </a:tcPr>
                </a:tc>
                <a:extLst>
                  <a:ext uri="{0D108BD9-81ED-4DB2-BD59-A6C34878D82A}">
                    <a16:rowId xmlns:a16="http://schemas.microsoft.com/office/drawing/2014/main" val="10002"/>
                  </a:ext>
                </a:extLst>
              </a:tr>
              <a:tr h="260275">
                <a:tc>
                  <a:txBody>
                    <a:bodyPr/>
                    <a:lstStyle/>
                    <a:p>
                      <a:pPr marL="0" lvl="0" indent="0" algn="l" rtl="0">
                        <a:spcBef>
                          <a:spcPts val="0"/>
                        </a:spcBef>
                        <a:spcAft>
                          <a:spcPts val="0"/>
                        </a:spcAft>
                        <a:buNone/>
                      </a:pPr>
                      <a:r>
                        <a:rPr lang="en" sz="800"/>
                        <a:t>Gloria</a:t>
                      </a:r>
                      <a:endParaRPr sz="800"/>
                    </a:p>
                  </a:txBody>
                  <a:tcPr marL="34300" marR="34300" marT="34275" marB="34275">
                    <a:solidFill>
                      <a:srgbClr val="FFD966"/>
                    </a:solidFill>
                  </a:tcPr>
                </a:tc>
                <a:tc>
                  <a:txBody>
                    <a:bodyPr/>
                    <a:lstStyle/>
                    <a:p>
                      <a:pPr marL="0" lvl="0" indent="0" algn="l" rtl="0">
                        <a:spcBef>
                          <a:spcPts val="0"/>
                        </a:spcBef>
                        <a:spcAft>
                          <a:spcPts val="0"/>
                        </a:spcAft>
                        <a:buNone/>
                      </a:pPr>
                      <a:r>
                        <a:rPr lang="en" sz="800"/>
                        <a:t>Gillian</a:t>
                      </a:r>
                      <a:endParaRPr sz="800"/>
                    </a:p>
                  </a:txBody>
                  <a:tcPr marL="34300" marR="34300" marT="34275" marB="34275">
                    <a:solidFill>
                      <a:srgbClr val="FFD966"/>
                    </a:solidFill>
                  </a:tcPr>
                </a:tc>
                <a:tc>
                  <a:txBody>
                    <a:bodyPr/>
                    <a:lstStyle/>
                    <a:p>
                      <a:pPr marL="0" lvl="0" indent="0" algn="l" rtl="0">
                        <a:spcBef>
                          <a:spcPts val="0"/>
                        </a:spcBef>
                        <a:spcAft>
                          <a:spcPts val="0"/>
                        </a:spcAft>
                        <a:buNone/>
                      </a:pPr>
                      <a:r>
                        <a:rPr lang="en" sz="800"/>
                        <a:t>23</a:t>
                      </a:r>
                      <a:endParaRPr sz="800"/>
                    </a:p>
                  </a:txBody>
                  <a:tcPr marL="34300" marR="34300" marT="34275" marB="34275">
                    <a:solidFill>
                      <a:srgbClr val="FFD966"/>
                    </a:solidFill>
                  </a:tcPr>
                </a:tc>
                <a:extLst>
                  <a:ext uri="{0D108BD9-81ED-4DB2-BD59-A6C34878D82A}">
                    <a16:rowId xmlns:a16="http://schemas.microsoft.com/office/drawing/2014/main" val="10003"/>
                  </a:ext>
                </a:extLst>
              </a:tr>
              <a:tr h="260275">
                <a:tc>
                  <a:txBody>
                    <a:bodyPr/>
                    <a:lstStyle/>
                    <a:p>
                      <a:pPr marL="0" lvl="0" indent="0" algn="l" rtl="0">
                        <a:spcBef>
                          <a:spcPts val="0"/>
                        </a:spcBef>
                        <a:spcAft>
                          <a:spcPts val="0"/>
                        </a:spcAft>
                        <a:buNone/>
                      </a:pPr>
                      <a:r>
                        <a:rPr lang="en" sz="800"/>
                        <a:t>Gillian</a:t>
                      </a:r>
                      <a:endParaRPr sz="800"/>
                    </a:p>
                  </a:txBody>
                  <a:tcPr marL="34300" marR="34300" marT="34275" marB="34275">
                    <a:solidFill>
                      <a:srgbClr val="F1C232"/>
                    </a:solidFill>
                  </a:tcPr>
                </a:tc>
                <a:tc>
                  <a:txBody>
                    <a:bodyPr/>
                    <a:lstStyle/>
                    <a:p>
                      <a:pPr marL="0" lvl="0" indent="0" algn="l" rtl="0">
                        <a:spcBef>
                          <a:spcPts val="0"/>
                        </a:spcBef>
                        <a:spcAft>
                          <a:spcPts val="0"/>
                        </a:spcAft>
                        <a:buNone/>
                      </a:pPr>
                      <a:r>
                        <a:rPr lang="en" sz="800"/>
                        <a:t>Nick</a:t>
                      </a:r>
                      <a:endParaRPr sz="800"/>
                    </a:p>
                  </a:txBody>
                  <a:tcPr marL="34300" marR="34300" marT="34275" marB="34275">
                    <a:solidFill>
                      <a:srgbClr val="F1C232"/>
                    </a:solidFill>
                  </a:tcPr>
                </a:tc>
                <a:tc>
                  <a:txBody>
                    <a:bodyPr/>
                    <a:lstStyle/>
                    <a:p>
                      <a:pPr marL="0" lvl="0" indent="0" algn="l" rtl="0">
                        <a:spcBef>
                          <a:spcPts val="0"/>
                        </a:spcBef>
                        <a:spcAft>
                          <a:spcPts val="0"/>
                        </a:spcAft>
                        <a:buNone/>
                      </a:pPr>
                      <a:r>
                        <a:rPr lang="en" sz="800"/>
                        <a:t>3.2</a:t>
                      </a:r>
                      <a:endParaRPr sz="800"/>
                    </a:p>
                  </a:txBody>
                  <a:tcPr marL="34300" marR="34300" marT="34275" marB="34275">
                    <a:solidFill>
                      <a:srgbClr val="F1C232"/>
                    </a:solidFill>
                  </a:tcPr>
                </a:tc>
                <a:extLst>
                  <a:ext uri="{0D108BD9-81ED-4DB2-BD59-A6C34878D82A}">
                    <a16:rowId xmlns:a16="http://schemas.microsoft.com/office/drawing/2014/main" val="10004"/>
                  </a:ext>
                </a:extLst>
              </a:tr>
              <a:tr h="260275">
                <a:tc>
                  <a:txBody>
                    <a:bodyPr/>
                    <a:lstStyle/>
                    <a:p>
                      <a:pPr marL="0" lvl="0" indent="0" algn="l" rtl="0">
                        <a:spcBef>
                          <a:spcPts val="0"/>
                        </a:spcBef>
                        <a:spcAft>
                          <a:spcPts val="0"/>
                        </a:spcAft>
                        <a:buNone/>
                      </a:pPr>
                      <a:r>
                        <a:rPr lang="en" sz="800"/>
                        <a:t>Nadir</a:t>
                      </a:r>
                      <a:endParaRPr sz="800"/>
                    </a:p>
                  </a:txBody>
                  <a:tcPr marL="34300" marR="34300" marT="34275" marB="34275">
                    <a:solidFill>
                      <a:srgbClr val="BF9000"/>
                    </a:solidFill>
                  </a:tcPr>
                </a:tc>
                <a:tc>
                  <a:txBody>
                    <a:bodyPr/>
                    <a:lstStyle/>
                    <a:p>
                      <a:pPr marL="0" lvl="0" indent="0" algn="l" rtl="0">
                        <a:spcBef>
                          <a:spcPts val="0"/>
                        </a:spcBef>
                        <a:spcAft>
                          <a:spcPts val="0"/>
                        </a:spcAft>
                        <a:buNone/>
                      </a:pPr>
                      <a:r>
                        <a:rPr lang="en" sz="800"/>
                        <a:t>Brian</a:t>
                      </a:r>
                      <a:endParaRPr sz="800"/>
                    </a:p>
                  </a:txBody>
                  <a:tcPr marL="34300" marR="34300" marT="34275" marB="34275">
                    <a:solidFill>
                      <a:srgbClr val="BF9000"/>
                    </a:solidFill>
                  </a:tcPr>
                </a:tc>
                <a:tc>
                  <a:txBody>
                    <a:bodyPr/>
                    <a:lstStyle/>
                    <a:p>
                      <a:pPr marL="0" lvl="0" indent="0" algn="l" rtl="0">
                        <a:spcBef>
                          <a:spcPts val="0"/>
                        </a:spcBef>
                        <a:spcAft>
                          <a:spcPts val="0"/>
                        </a:spcAft>
                        <a:buNone/>
                      </a:pPr>
                      <a:r>
                        <a:rPr lang="en" sz="800"/>
                        <a:t>0.3</a:t>
                      </a:r>
                      <a:endParaRPr sz="800"/>
                    </a:p>
                  </a:txBody>
                  <a:tcPr marL="34300" marR="34300" marT="34275" marB="34275">
                    <a:solidFill>
                      <a:srgbClr val="BF9000"/>
                    </a:solidFill>
                  </a:tcPr>
                </a:tc>
                <a:extLst>
                  <a:ext uri="{0D108BD9-81ED-4DB2-BD59-A6C34878D82A}">
                    <a16:rowId xmlns:a16="http://schemas.microsoft.com/office/drawing/2014/main" val="10005"/>
                  </a:ext>
                </a:extLst>
              </a:tr>
              <a:tr h="260275">
                <a:tc>
                  <a:txBody>
                    <a:bodyPr/>
                    <a:lstStyle/>
                    <a:p>
                      <a:pPr marL="0" lvl="0" indent="0" algn="l" rtl="0">
                        <a:spcBef>
                          <a:spcPts val="0"/>
                        </a:spcBef>
                        <a:spcAft>
                          <a:spcPts val="0"/>
                        </a:spcAft>
                        <a:buNone/>
                      </a:pPr>
                      <a:r>
                        <a:rPr lang="en" sz="800"/>
                        <a:t>Gillian</a:t>
                      </a:r>
                      <a:endParaRPr sz="800"/>
                    </a:p>
                  </a:txBody>
                  <a:tcPr marL="34300" marR="34300" marT="34275" marB="34275">
                    <a:solidFill>
                      <a:srgbClr val="7F6000"/>
                    </a:solidFill>
                  </a:tcPr>
                </a:tc>
                <a:tc>
                  <a:txBody>
                    <a:bodyPr/>
                    <a:lstStyle/>
                    <a:p>
                      <a:pPr marL="0" lvl="0" indent="0" algn="l" rtl="0">
                        <a:spcBef>
                          <a:spcPts val="0"/>
                        </a:spcBef>
                        <a:spcAft>
                          <a:spcPts val="0"/>
                        </a:spcAft>
                        <a:buNone/>
                      </a:pPr>
                      <a:r>
                        <a:rPr lang="en" sz="800"/>
                        <a:t>Gloria</a:t>
                      </a:r>
                      <a:endParaRPr sz="800"/>
                    </a:p>
                  </a:txBody>
                  <a:tcPr marL="34300" marR="34300" marT="34275" marB="34275">
                    <a:solidFill>
                      <a:srgbClr val="7F6000"/>
                    </a:solidFill>
                  </a:tcPr>
                </a:tc>
                <a:tc>
                  <a:txBody>
                    <a:bodyPr/>
                    <a:lstStyle/>
                    <a:p>
                      <a:pPr marL="0" lvl="0" indent="0" algn="l" rtl="0">
                        <a:spcBef>
                          <a:spcPts val="0"/>
                        </a:spcBef>
                        <a:spcAft>
                          <a:spcPts val="0"/>
                        </a:spcAft>
                        <a:buNone/>
                      </a:pPr>
                      <a:r>
                        <a:rPr lang="en" sz="800"/>
                        <a:t>17</a:t>
                      </a:r>
                      <a:endParaRPr sz="800"/>
                    </a:p>
                  </a:txBody>
                  <a:tcPr marL="34300" marR="34300" marT="34275" marB="34275">
                    <a:solidFill>
                      <a:srgbClr val="7F6000"/>
                    </a:solid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36"/>
                                        </p:tgtEl>
                                        <p:attrNameLst>
                                          <p:attrName>style.visibility</p:attrName>
                                        </p:attrNameLst>
                                      </p:cBhvr>
                                      <p:to>
                                        <p:strVal val="visible"/>
                                      </p:to>
                                    </p:set>
                                    <p:animEffect transition="in" filter="fade">
                                      <p:cBhvr>
                                        <p:cTn id="7" dur="1000"/>
                                        <p:tgtEl>
                                          <p:spTgt spid="1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2"/>
        <p:cNvGrpSpPr/>
        <p:nvPr/>
      </p:nvGrpSpPr>
      <p:grpSpPr>
        <a:xfrm>
          <a:off x="0" y="0"/>
          <a:ext cx="0" cy="0"/>
          <a:chOff x="0" y="0"/>
          <a:chExt cx="0" cy="0"/>
        </a:xfrm>
      </p:grpSpPr>
      <p:sp>
        <p:nvSpPr>
          <p:cNvPr id="1143" name="Google Shape;1143;p76"/>
          <p:cNvSpPr txBox="1"/>
          <p:nvPr/>
        </p:nvSpPr>
        <p:spPr>
          <a:xfrm>
            <a:off x="168800" y="2499450"/>
            <a:ext cx="2427000" cy="61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Trustless</a:t>
            </a:r>
            <a:endParaRPr sz="3200">
              <a:latin typeface="Comic Sans MS"/>
              <a:ea typeface="Comic Sans MS"/>
              <a:cs typeface="Comic Sans MS"/>
              <a:sym typeface="Comic Sans MS"/>
            </a:endParaRPr>
          </a:p>
        </p:txBody>
      </p:sp>
      <p:sp>
        <p:nvSpPr>
          <p:cNvPr id="1144" name="Google Shape;1144;p76"/>
          <p:cNvSpPr txBox="1"/>
          <p:nvPr/>
        </p:nvSpPr>
        <p:spPr>
          <a:xfrm>
            <a:off x="6038750" y="659025"/>
            <a:ext cx="30027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Decentralized</a:t>
            </a:r>
            <a:endParaRPr sz="3200">
              <a:latin typeface="Comic Sans MS"/>
              <a:ea typeface="Comic Sans MS"/>
              <a:cs typeface="Comic Sans MS"/>
              <a:sym typeface="Comic Sans MS"/>
            </a:endParaRPr>
          </a:p>
        </p:txBody>
      </p:sp>
      <p:sp>
        <p:nvSpPr>
          <p:cNvPr id="1145" name="Google Shape;1145;p76"/>
          <p:cNvSpPr txBox="1"/>
          <p:nvPr/>
        </p:nvSpPr>
        <p:spPr>
          <a:xfrm>
            <a:off x="4420150" y="2917300"/>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Consensus</a:t>
            </a:r>
            <a:endParaRPr sz="3200">
              <a:latin typeface="Comic Sans MS"/>
              <a:ea typeface="Comic Sans MS"/>
              <a:cs typeface="Comic Sans MS"/>
              <a:sym typeface="Comic Sans MS"/>
            </a:endParaRPr>
          </a:p>
        </p:txBody>
      </p:sp>
      <p:sp>
        <p:nvSpPr>
          <p:cNvPr id="1146" name="Google Shape;1146;p76"/>
          <p:cNvSpPr txBox="1"/>
          <p:nvPr/>
        </p:nvSpPr>
        <p:spPr>
          <a:xfrm>
            <a:off x="7570625" y="3415600"/>
            <a:ext cx="1438500" cy="43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Comic Sans MS"/>
                <a:ea typeface="Comic Sans MS"/>
                <a:cs typeface="Comic Sans MS"/>
                <a:sym typeface="Comic Sans MS"/>
              </a:rPr>
              <a:t>wow</a:t>
            </a:r>
            <a:endParaRPr sz="1400">
              <a:latin typeface="Comic Sans MS"/>
              <a:ea typeface="Comic Sans MS"/>
              <a:cs typeface="Comic Sans MS"/>
              <a:sym typeface="Comic Sans MS"/>
            </a:endParaRPr>
          </a:p>
        </p:txBody>
      </p:sp>
      <p:sp>
        <p:nvSpPr>
          <p:cNvPr id="1147" name="Google Shape;1147;p76"/>
          <p:cNvSpPr txBox="1"/>
          <p:nvPr/>
        </p:nvSpPr>
        <p:spPr>
          <a:xfrm>
            <a:off x="1068568" y="596866"/>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Anonymous</a:t>
            </a:r>
            <a:endParaRPr sz="3200">
              <a:latin typeface="Comic Sans MS"/>
              <a:ea typeface="Comic Sans MS"/>
              <a:cs typeface="Comic Sans MS"/>
              <a:sym typeface="Comic Sans MS"/>
            </a:endParaRPr>
          </a:p>
        </p:txBody>
      </p:sp>
      <p:sp>
        <p:nvSpPr>
          <p:cNvPr id="1148" name="Google Shape;1148;p76"/>
          <p:cNvSpPr txBox="1"/>
          <p:nvPr/>
        </p:nvSpPr>
        <p:spPr>
          <a:xfrm>
            <a:off x="2352790" y="4123609"/>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Global</a:t>
            </a:r>
            <a:endParaRPr sz="3200">
              <a:latin typeface="Comic Sans MS"/>
              <a:ea typeface="Comic Sans MS"/>
              <a:cs typeface="Comic Sans MS"/>
              <a:sym typeface="Comic Sans MS"/>
            </a:endParaRPr>
          </a:p>
        </p:txBody>
      </p:sp>
      <p:sp>
        <p:nvSpPr>
          <p:cNvPr id="1149" name="Google Shape;1149;p76"/>
          <p:cNvSpPr txBox="1"/>
          <p:nvPr/>
        </p:nvSpPr>
        <p:spPr>
          <a:xfrm>
            <a:off x="6579728" y="2037311"/>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Immutable</a:t>
            </a:r>
            <a:endParaRPr sz="3200">
              <a:latin typeface="Comic Sans MS"/>
              <a:ea typeface="Comic Sans MS"/>
              <a:cs typeface="Comic Sans MS"/>
              <a:sym typeface="Comic Sans MS"/>
            </a:endParaRPr>
          </a:p>
        </p:txBody>
      </p:sp>
      <p:sp>
        <p:nvSpPr>
          <p:cNvPr id="1150" name="Google Shape;1150;p76"/>
          <p:cNvSpPr txBox="1"/>
          <p:nvPr/>
        </p:nvSpPr>
        <p:spPr>
          <a:xfrm>
            <a:off x="5115460" y="4298353"/>
            <a:ext cx="2238300" cy="43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Comic Sans MS"/>
                <a:ea typeface="Comic Sans MS"/>
                <a:cs typeface="Comic Sans MS"/>
                <a:sym typeface="Comic Sans MS"/>
              </a:rPr>
              <a:t>magic internet money</a:t>
            </a:r>
            <a:endParaRPr sz="1400">
              <a:latin typeface="Comic Sans MS"/>
              <a:ea typeface="Comic Sans MS"/>
              <a:cs typeface="Comic Sans MS"/>
              <a:sym typeface="Comic Sans MS"/>
            </a:endParaRPr>
          </a:p>
        </p:txBody>
      </p:sp>
      <p:sp>
        <p:nvSpPr>
          <p:cNvPr id="1151" name="Google Shape;1151;p76"/>
          <p:cNvSpPr/>
          <p:nvPr/>
        </p:nvSpPr>
        <p:spPr>
          <a:xfrm>
            <a:off x="28" y="5024625"/>
            <a:ext cx="9144000" cy="118800"/>
          </a:xfrm>
          <a:prstGeom prst="rect">
            <a:avLst/>
          </a:prstGeom>
          <a:gradFill>
            <a:gsLst>
              <a:gs pos="0">
                <a:srgbClr val="FFE358"/>
              </a:gs>
              <a:gs pos="100000">
                <a:srgbClr val="CDAC08"/>
              </a:gs>
            </a:gsLst>
            <a:path path="circle">
              <a:fillToRect l="50000" t="50000" r="50000" b="50000"/>
            </a:path>
            <a:tileRect/>
          </a:gradFill>
          <a:ln>
            <a:noFill/>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5"/>
        <p:cNvGrpSpPr/>
        <p:nvPr/>
      </p:nvGrpSpPr>
      <p:grpSpPr>
        <a:xfrm>
          <a:off x="0" y="0"/>
          <a:ext cx="0" cy="0"/>
          <a:chOff x="0" y="0"/>
          <a:chExt cx="0" cy="0"/>
        </a:xfrm>
      </p:grpSpPr>
      <p:sp>
        <p:nvSpPr>
          <p:cNvPr id="1156" name="Google Shape;1156;p77"/>
          <p:cNvSpPr txBox="1"/>
          <p:nvPr/>
        </p:nvSpPr>
        <p:spPr>
          <a:xfrm>
            <a:off x="168800" y="2499450"/>
            <a:ext cx="2427000" cy="61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Trustless</a:t>
            </a:r>
            <a:endParaRPr sz="3200">
              <a:latin typeface="Comic Sans MS"/>
              <a:ea typeface="Comic Sans MS"/>
              <a:cs typeface="Comic Sans MS"/>
              <a:sym typeface="Comic Sans MS"/>
            </a:endParaRPr>
          </a:p>
        </p:txBody>
      </p:sp>
      <p:sp>
        <p:nvSpPr>
          <p:cNvPr id="1157" name="Google Shape;1157;p77"/>
          <p:cNvSpPr txBox="1"/>
          <p:nvPr/>
        </p:nvSpPr>
        <p:spPr>
          <a:xfrm>
            <a:off x="6038750" y="659025"/>
            <a:ext cx="30027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Decentralized</a:t>
            </a:r>
            <a:endParaRPr sz="3200">
              <a:latin typeface="Comic Sans MS"/>
              <a:ea typeface="Comic Sans MS"/>
              <a:cs typeface="Comic Sans MS"/>
              <a:sym typeface="Comic Sans MS"/>
            </a:endParaRPr>
          </a:p>
        </p:txBody>
      </p:sp>
      <p:sp>
        <p:nvSpPr>
          <p:cNvPr id="1158" name="Google Shape;1158;p77"/>
          <p:cNvSpPr txBox="1"/>
          <p:nvPr/>
        </p:nvSpPr>
        <p:spPr>
          <a:xfrm>
            <a:off x="4420150" y="2917300"/>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Consensus</a:t>
            </a:r>
            <a:endParaRPr sz="3200">
              <a:latin typeface="Comic Sans MS"/>
              <a:ea typeface="Comic Sans MS"/>
              <a:cs typeface="Comic Sans MS"/>
              <a:sym typeface="Comic Sans MS"/>
            </a:endParaRPr>
          </a:p>
        </p:txBody>
      </p:sp>
      <p:sp>
        <p:nvSpPr>
          <p:cNvPr id="1159" name="Google Shape;1159;p77"/>
          <p:cNvSpPr txBox="1"/>
          <p:nvPr/>
        </p:nvSpPr>
        <p:spPr>
          <a:xfrm>
            <a:off x="7570625" y="3415600"/>
            <a:ext cx="1438500" cy="43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Comic Sans MS"/>
                <a:ea typeface="Comic Sans MS"/>
                <a:cs typeface="Comic Sans MS"/>
                <a:sym typeface="Comic Sans MS"/>
              </a:rPr>
              <a:t>wow</a:t>
            </a:r>
            <a:endParaRPr sz="1400">
              <a:latin typeface="Comic Sans MS"/>
              <a:ea typeface="Comic Sans MS"/>
              <a:cs typeface="Comic Sans MS"/>
              <a:sym typeface="Comic Sans MS"/>
            </a:endParaRPr>
          </a:p>
        </p:txBody>
      </p:sp>
      <p:sp>
        <p:nvSpPr>
          <p:cNvPr id="1160" name="Google Shape;1160;p77"/>
          <p:cNvSpPr txBox="1"/>
          <p:nvPr/>
        </p:nvSpPr>
        <p:spPr>
          <a:xfrm>
            <a:off x="1068568" y="596866"/>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Anonymous</a:t>
            </a:r>
            <a:endParaRPr sz="3200">
              <a:latin typeface="Comic Sans MS"/>
              <a:ea typeface="Comic Sans MS"/>
              <a:cs typeface="Comic Sans MS"/>
              <a:sym typeface="Comic Sans MS"/>
            </a:endParaRPr>
          </a:p>
        </p:txBody>
      </p:sp>
      <p:sp>
        <p:nvSpPr>
          <p:cNvPr id="1161" name="Google Shape;1161;p77"/>
          <p:cNvSpPr txBox="1"/>
          <p:nvPr/>
        </p:nvSpPr>
        <p:spPr>
          <a:xfrm>
            <a:off x="2352790" y="4123609"/>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Global</a:t>
            </a:r>
            <a:endParaRPr sz="3200">
              <a:latin typeface="Comic Sans MS"/>
              <a:ea typeface="Comic Sans MS"/>
              <a:cs typeface="Comic Sans MS"/>
              <a:sym typeface="Comic Sans MS"/>
            </a:endParaRPr>
          </a:p>
        </p:txBody>
      </p:sp>
      <p:sp>
        <p:nvSpPr>
          <p:cNvPr id="1162" name="Google Shape;1162;p77"/>
          <p:cNvSpPr txBox="1"/>
          <p:nvPr/>
        </p:nvSpPr>
        <p:spPr>
          <a:xfrm>
            <a:off x="6579728" y="2037311"/>
            <a:ext cx="2290500" cy="6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Comic Sans MS"/>
                <a:ea typeface="Comic Sans MS"/>
                <a:cs typeface="Comic Sans MS"/>
                <a:sym typeface="Comic Sans MS"/>
              </a:rPr>
              <a:t>Immutable</a:t>
            </a:r>
            <a:endParaRPr sz="3200">
              <a:latin typeface="Comic Sans MS"/>
              <a:ea typeface="Comic Sans MS"/>
              <a:cs typeface="Comic Sans MS"/>
              <a:sym typeface="Comic Sans MS"/>
            </a:endParaRPr>
          </a:p>
        </p:txBody>
      </p:sp>
      <p:sp>
        <p:nvSpPr>
          <p:cNvPr id="1163" name="Google Shape;1163;p77"/>
          <p:cNvSpPr txBox="1"/>
          <p:nvPr/>
        </p:nvSpPr>
        <p:spPr>
          <a:xfrm>
            <a:off x="5115460" y="4298353"/>
            <a:ext cx="2238300" cy="43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Comic Sans MS"/>
                <a:ea typeface="Comic Sans MS"/>
                <a:cs typeface="Comic Sans MS"/>
                <a:sym typeface="Comic Sans MS"/>
              </a:rPr>
              <a:t>magic internet money</a:t>
            </a:r>
            <a:endParaRPr sz="1400">
              <a:latin typeface="Comic Sans MS"/>
              <a:ea typeface="Comic Sans MS"/>
              <a:cs typeface="Comic Sans MS"/>
              <a:sym typeface="Comic Sans MS"/>
            </a:endParaRPr>
          </a:p>
        </p:txBody>
      </p:sp>
      <p:sp>
        <p:nvSpPr>
          <p:cNvPr id="1164" name="Google Shape;1164;p77"/>
          <p:cNvSpPr/>
          <p:nvPr/>
        </p:nvSpPr>
        <p:spPr>
          <a:xfrm>
            <a:off x="28" y="5024625"/>
            <a:ext cx="9144000" cy="118800"/>
          </a:xfrm>
          <a:prstGeom prst="rect">
            <a:avLst/>
          </a:prstGeom>
          <a:gradFill>
            <a:gsLst>
              <a:gs pos="0">
                <a:srgbClr val="FFE358"/>
              </a:gs>
              <a:gs pos="100000">
                <a:srgbClr val="CDAC08"/>
              </a:gs>
            </a:gsLst>
            <a:path path="circle">
              <a:fillToRect l="50000" t="50000" r="50000" b="50000"/>
            </a:path>
            <a:tileRect/>
          </a:gradFill>
          <a:ln>
            <a:noFill/>
          </a:ln>
        </p:spPr>
        <p:txBody>
          <a:bodyPr spcFirstLastPara="1" wrap="square" lIns="34300" tIns="34300" rIns="34300" bIns="34300"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rgbClr val="D8D8D8"/>
              </a:buClr>
              <a:buFont typeface="Montserrat"/>
              <a:buNone/>
            </a:pPr>
            <a:endParaRPr sz="1700" b="1">
              <a:solidFill>
                <a:srgbClr val="BFBFBF"/>
              </a:solidFill>
              <a:latin typeface="Proxima Nova"/>
              <a:ea typeface="Proxima Nova"/>
              <a:cs typeface="Proxima Nova"/>
              <a:sym typeface="Proxima Nova"/>
            </a:endParaRPr>
          </a:p>
        </p:txBody>
      </p:sp>
      <p:sp>
        <p:nvSpPr>
          <p:cNvPr id="177" name="Google Shape;177;p27"/>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DEFINITIONS</a:t>
            </a:r>
            <a:endParaRPr sz="2700" b="1">
              <a:latin typeface="Montserrat"/>
              <a:ea typeface="Montserrat"/>
              <a:cs typeface="Montserrat"/>
              <a:sym typeface="Montserrat"/>
            </a:endParaRPr>
          </a:p>
        </p:txBody>
      </p:sp>
      <p:sp>
        <p:nvSpPr>
          <p:cNvPr id="178" name="Google Shape;178;p27"/>
          <p:cNvSpPr txBox="1"/>
          <p:nvPr/>
        </p:nvSpPr>
        <p:spPr>
          <a:xfrm>
            <a:off x="1097058" y="661106"/>
            <a:ext cx="4382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rgbClr val="D8D8D8"/>
              </a:buClr>
              <a:buFont typeface="Montserrat"/>
              <a:buNone/>
            </a:pPr>
            <a:r>
              <a:rPr lang="en" sz="1700" b="1">
                <a:latin typeface="Proxima Nova"/>
                <a:ea typeface="Proxima Nova"/>
                <a:cs typeface="Proxima Nova"/>
                <a:sym typeface="Proxima Nova"/>
              </a:rPr>
              <a:t>QUICK REVIEW</a:t>
            </a:r>
            <a:endParaRPr sz="1700" b="1">
              <a:latin typeface="Proxima Nova"/>
              <a:ea typeface="Proxima Nova"/>
              <a:cs typeface="Proxima Nova"/>
              <a:sym typeface="Proxima Nova"/>
            </a:endParaRPr>
          </a:p>
        </p:txBody>
      </p:sp>
      <p:sp>
        <p:nvSpPr>
          <p:cNvPr id="179" name="Google Shape;179;p27"/>
          <p:cNvSpPr txBox="1"/>
          <p:nvPr/>
        </p:nvSpPr>
        <p:spPr>
          <a:xfrm>
            <a:off x="600213" y="1233984"/>
            <a:ext cx="5139900" cy="3123600"/>
          </a:xfrm>
          <a:prstGeom prst="rect">
            <a:avLst/>
          </a:prstGeom>
          <a:noFill/>
          <a:ln>
            <a:noFill/>
          </a:ln>
        </p:spPr>
        <p:txBody>
          <a:bodyPr spcFirstLastPara="1" wrap="square" lIns="34300" tIns="34300" rIns="34300" bIns="34300" anchor="t" anchorCtr="0">
            <a:noAutofit/>
          </a:bodyPr>
          <a:lstStyle/>
          <a:p>
            <a:pPr marL="177800" lvl="0" indent="-203200" algn="l" rtl="0">
              <a:lnSpc>
                <a:spcPct val="115000"/>
              </a:lnSpc>
              <a:spcBef>
                <a:spcPts val="0"/>
              </a:spcBef>
              <a:spcAft>
                <a:spcPts val="0"/>
              </a:spcAft>
              <a:buSzPts val="1800"/>
              <a:buFont typeface="Proxima Nova"/>
              <a:buChar char="●"/>
            </a:pPr>
            <a:r>
              <a:rPr lang="en" sz="1800" b="1">
                <a:solidFill>
                  <a:schemeClr val="dk2"/>
                </a:solidFill>
                <a:latin typeface="Proxima Nova"/>
                <a:ea typeface="Proxima Nova"/>
                <a:cs typeface="Proxima Nova"/>
                <a:sym typeface="Proxima Nova"/>
              </a:rPr>
              <a:t>Kripto para birimi (</a:t>
            </a:r>
            <a:r>
              <a:rPr lang="en" sz="1500">
                <a:solidFill>
                  <a:srgbClr val="333333"/>
                </a:solidFill>
                <a:highlight>
                  <a:schemeClr val="lt1"/>
                </a:highlight>
                <a:latin typeface="Roboto"/>
                <a:ea typeface="Roboto"/>
                <a:cs typeface="Roboto"/>
                <a:sym typeface="Roboto"/>
              </a:rPr>
              <a:t>cryptocurrency)</a:t>
            </a:r>
            <a:r>
              <a:rPr lang="en" sz="1800" b="1">
                <a:solidFill>
                  <a:schemeClr val="dk2"/>
                </a:solidFill>
                <a:latin typeface="Proxima Nova"/>
                <a:ea typeface="Proxima Nova"/>
                <a:cs typeface="Proxima Nova"/>
                <a:sym typeface="Proxima Nova"/>
              </a:rPr>
              <a:t>: </a:t>
            </a:r>
            <a:r>
              <a:rPr lang="en" sz="1800">
                <a:solidFill>
                  <a:schemeClr val="dk2"/>
                </a:solidFill>
                <a:latin typeface="Proxima Nova"/>
                <a:ea typeface="Proxima Nova"/>
                <a:cs typeface="Proxima Nova"/>
                <a:sym typeface="Proxima Nova"/>
              </a:rPr>
              <a:t>Bilgisayar bilimi, kriptografi ve ekonomi kullanılarak birbirine bağlanan tamamen dijital para birimi.</a:t>
            </a:r>
            <a:endParaRPr sz="1800">
              <a:solidFill>
                <a:schemeClr val="dk2"/>
              </a:solidFill>
              <a:latin typeface="Proxima Nova"/>
              <a:ea typeface="Proxima Nova"/>
              <a:cs typeface="Proxima Nova"/>
              <a:sym typeface="Proxima Nova"/>
            </a:endParaRPr>
          </a:p>
          <a:p>
            <a:pPr marL="177800" lvl="0" indent="-203200" algn="l" rtl="0">
              <a:lnSpc>
                <a:spcPct val="115000"/>
              </a:lnSpc>
              <a:spcBef>
                <a:spcPts val="0"/>
              </a:spcBef>
              <a:spcAft>
                <a:spcPts val="0"/>
              </a:spcAft>
              <a:buSzPts val="1800"/>
              <a:buFont typeface="Proxima Nova"/>
              <a:buChar char="●"/>
            </a:pPr>
            <a:r>
              <a:rPr lang="en" sz="1800" b="1">
                <a:solidFill>
                  <a:schemeClr val="dk2"/>
                </a:solidFill>
                <a:latin typeface="Proxima Nova"/>
                <a:ea typeface="Proxima Nova"/>
                <a:cs typeface="Proxima Nova"/>
                <a:sym typeface="Proxima Nova"/>
              </a:rPr>
              <a:t>Bitcoin </a:t>
            </a:r>
            <a:r>
              <a:rPr lang="en" sz="1800">
                <a:solidFill>
                  <a:schemeClr val="dk2"/>
                </a:solidFill>
                <a:latin typeface="Proxima Nova"/>
                <a:ea typeface="Proxima Nova"/>
                <a:cs typeface="Proxima Nova"/>
                <a:sym typeface="Proxima Nova"/>
              </a:rPr>
              <a:t>bir kripto para birimidir</a:t>
            </a:r>
            <a:endParaRPr sz="1800">
              <a:solidFill>
                <a:schemeClr val="dk2"/>
              </a:solidFill>
              <a:latin typeface="Proxima Nova"/>
              <a:ea typeface="Proxima Nova"/>
              <a:cs typeface="Proxima Nova"/>
              <a:sym typeface="Proxima Nova"/>
            </a:endParaRPr>
          </a:p>
          <a:p>
            <a:pPr marL="177800" lvl="0" indent="-203200" algn="l" rtl="0">
              <a:lnSpc>
                <a:spcPct val="115000"/>
              </a:lnSpc>
              <a:spcBef>
                <a:spcPts val="0"/>
              </a:spcBef>
              <a:spcAft>
                <a:spcPts val="0"/>
              </a:spcAft>
              <a:buSzPts val="1800"/>
              <a:buFont typeface="Proxima Nova"/>
              <a:buChar char="●"/>
            </a:pPr>
            <a:r>
              <a:rPr lang="en" sz="1800" b="1">
                <a:solidFill>
                  <a:schemeClr val="dk2"/>
                </a:solidFill>
                <a:latin typeface="Proxima Nova"/>
                <a:ea typeface="Proxima Nova"/>
                <a:cs typeface="Proxima Nova"/>
                <a:sym typeface="Proxima Nova"/>
              </a:rPr>
              <a:t>Blockchain: </a:t>
            </a:r>
            <a:r>
              <a:rPr lang="en" sz="1800">
                <a:solidFill>
                  <a:schemeClr val="dk2"/>
                </a:solidFill>
                <a:latin typeface="Proxima Nova"/>
                <a:ea typeface="Proxima Nova"/>
                <a:cs typeface="Proxima Nova"/>
                <a:sym typeface="Proxima Nova"/>
              </a:rPr>
              <a:t>Kripto para biriminin arkasındaki veri yapısı. Güven gerektirmeden veri bütünlüğünü sağlayan birden çok taraf arasında veri depolama yöntemi.</a:t>
            </a:r>
            <a:endParaRPr sz="1800" b="1">
              <a:solidFill>
                <a:schemeClr val="dk2"/>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sz="1800">
              <a:solidFill>
                <a:schemeClr val="dk2"/>
              </a:solidFill>
              <a:latin typeface="Proxima Nova"/>
              <a:ea typeface="Proxima Nova"/>
              <a:cs typeface="Proxima Nova"/>
              <a:sym typeface="Proxima Nova"/>
            </a:endParaRPr>
          </a:p>
          <a:p>
            <a:pPr marL="177800" marR="0" lvl="0" indent="0" algn="l" rtl="0">
              <a:lnSpc>
                <a:spcPct val="100000"/>
              </a:lnSpc>
              <a:spcBef>
                <a:spcPts val="0"/>
              </a:spcBef>
              <a:spcAft>
                <a:spcPts val="0"/>
              </a:spcAft>
              <a:buNone/>
            </a:pPr>
            <a:endParaRPr sz="1800">
              <a:latin typeface="Proxima Nova"/>
              <a:ea typeface="Proxima Nova"/>
              <a:cs typeface="Proxima Nova"/>
              <a:sym typeface="Proxima Nova"/>
            </a:endParaRPr>
          </a:p>
        </p:txBody>
      </p:sp>
      <p:sp>
        <p:nvSpPr>
          <p:cNvPr id="180" name="Google Shape;180;p27"/>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TIM HUANG</a:t>
            </a:r>
            <a:endParaRPr sz="900">
              <a:solidFill>
                <a:srgbClr val="B7B7B7"/>
              </a:solidFill>
              <a:latin typeface="Proxima Nova"/>
              <a:ea typeface="Proxima Nova"/>
              <a:cs typeface="Proxima Nova"/>
              <a:sym typeface="Proxima Nova"/>
            </a:endParaRPr>
          </a:p>
        </p:txBody>
      </p:sp>
      <p:pic>
        <p:nvPicPr>
          <p:cNvPr id="181" name="Google Shape;181;p27"/>
          <p:cNvPicPr preferRelativeResize="0"/>
          <p:nvPr/>
        </p:nvPicPr>
        <p:blipFill>
          <a:blip r:embed="rId3">
            <a:alphaModFix/>
          </a:blip>
          <a:stretch>
            <a:fillRect/>
          </a:stretch>
        </p:blipFill>
        <p:spPr>
          <a:xfrm>
            <a:off x="5808463" y="1233984"/>
            <a:ext cx="3220370" cy="2146914"/>
          </a:xfrm>
          <a:prstGeom prst="rect">
            <a:avLst/>
          </a:prstGeom>
          <a:noFill/>
          <a:ln>
            <a:noFill/>
          </a:ln>
        </p:spPr>
      </p:pic>
      <p:sp>
        <p:nvSpPr>
          <p:cNvPr id="182" name="Google Shape;182;p27"/>
          <p:cNvSpPr txBox="1"/>
          <p:nvPr/>
        </p:nvSpPr>
        <p:spPr>
          <a:xfrm>
            <a:off x="5740214" y="3484013"/>
            <a:ext cx="3289500" cy="449100"/>
          </a:xfrm>
          <a:prstGeom prst="rect">
            <a:avLst/>
          </a:prstGeom>
          <a:noFill/>
          <a:ln>
            <a:noFill/>
          </a:ln>
        </p:spPr>
        <p:txBody>
          <a:bodyPr spcFirstLastPara="1" wrap="square" lIns="34300" tIns="34300" rIns="34300" bIns="34300" anchor="ctr"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source: </a:t>
            </a:r>
            <a:r>
              <a:rPr lang="en" sz="900">
                <a:latin typeface="Proxima Nova"/>
                <a:ea typeface="Proxima Nova"/>
                <a:cs typeface="Proxima Nova"/>
                <a:sym typeface="Proxima Nova"/>
              </a:rPr>
              <a:t>https://yle.fi/uutiset/osasto/news/finance_ministry_crackdown_on_cryptocurrency_trade/10040789</a:t>
            </a:r>
            <a:endParaRPr sz="900">
              <a:latin typeface="Proxima Nova"/>
              <a:ea typeface="Proxima Nova"/>
              <a:cs typeface="Proxima Nova"/>
              <a:sym typeface="Proxima Nova"/>
            </a:endParaRPr>
          </a:p>
          <a:p>
            <a:pPr marL="0" lvl="0" indent="0" algn="l" rtl="0">
              <a:spcBef>
                <a:spcPts val="0"/>
              </a:spcBef>
              <a:spcAft>
                <a:spcPts val="0"/>
              </a:spcAft>
              <a:buNone/>
            </a:pPr>
            <a:endParaRPr sz="1100">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8"/>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ZHAO</a:t>
            </a:r>
            <a:endParaRPr sz="900">
              <a:solidFill>
                <a:srgbClr val="B7B7B7"/>
              </a:solidFill>
              <a:latin typeface="Proxima Nova"/>
              <a:ea typeface="Proxima Nova"/>
              <a:cs typeface="Proxima Nova"/>
              <a:sym typeface="Proxima Nova"/>
            </a:endParaRPr>
          </a:p>
        </p:txBody>
      </p:sp>
      <p:sp>
        <p:nvSpPr>
          <p:cNvPr id="188" name="Google Shape;188;p28"/>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WHAT IS BLOCKCHAIN?</a:t>
            </a:r>
            <a:endParaRPr sz="2700" b="1">
              <a:latin typeface="Montserrat"/>
              <a:ea typeface="Montserrat"/>
              <a:cs typeface="Montserrat"/>
              <a:sym typeface="Montserrat"/>
            </a:endParaRPr>
          </a:p>
        </p:txBody>
      </p:sp>
      <p:sp>
        <p:nvSpPr>
          <p:cNvPr id="189" name="Google Shape;189;p28"/>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lvl="0" indent="0" algn="l" rtl="0">
              <a:spcBef>
                <a:spcPts val="0"/>
              </a:spcBef>
              <a:spcAft>
                <a:spcPts val="0"/>
              </a:spcAft>
              <a:buClr>
                <a:srgbClr val="D8D8D8"/>
              </a:buClr>
              <a:buFont typeface="Montserrat"/>
              <a:buNone/>
            </a:pPr>
            <a:r>
              <a:rPr lang="en" sz="1700" b="1">
                <a:solidFill>
                  <a:srgbClr val="BFBFBF"/>
                </a:solidFill>
                <a:latin typeface="Proxima Nova"/>
                <a:ea typeface="Proxima Nova"/>
                <a:cs typeface="Proxima Nova"/>
                <a:sym typeface="Proxima Nova"/>
              </a:rPr>
              <a:t>BITCOIN’S GENESIS</a:t>
            </a:r>
            <a:endParaRPr sz="1700" b="1">
              <a:solidFill>
                <a:srgbClr val="BFBFBF"/>
              </a:solidFill>
              <a:latin typeface="Proxima Nova"/>
              <a:ea typeface="Proxima Nova"/>
              <a:cs typeface="Proxima Nova"/>
              <a:sym typeface="Proxima Nova"/>
            </a:endParaRPr>
          </a:p>
        </p:txBody>
      </p:sp>
      <p:sp>
        <p:nvSpPr>
          <p:cNvPr id="190" name="Google Shape;190;p28"/>
          <p:cNvSpPr txBox="1"/>
          <p:nvPr/>
        </p:nvSpPr>
        <p:spPr>
          <a:xfrm>
            <a:off x="3273018" y="4554338"/>
            <a:ext cx="2598000" cy="525000"/>
          </a:xfrm>
          <a:prstGeom prst="rect">
            <a:avLst/>
          </a:prstGeom>
          <a:noFill/>
          <a:ln>
            <a:noFill/>
          </a:ln>
        </p:spPr>
        <p:txBody>
          <a:bodyPr spcFirstLastPara="1" wrap="square" lIns="34300" tIns="34300" rIns="34300" bIns="34300" anchor="ctr" anchorCtr="0">
            <a:noAutofit/>
          </a:bodyPr>
          <a:lstStyle/>
          <a:p>
            <a:pPr marL="0" lvl="0" indent="0" algn="ctr" rtl="0">
              <a:spcBef>
                <a:spcPts val="0"/>
              </a:spcBef>
              <a:spcAft>
                <a:spcPts val="0"/>
              </a:spcAft>
              <a:buNone/>
            </a:pPr>
            <a:r>
              <a:rPr lang="en" sz="1000" b="1">
                <a:solidFill>
                  <a:srgbClr val="BFBFBF"/>
                </a:solidFill>
                <a:latin typeface="Proxima Nova"/>
                <a:ea typeface="Proxima Nova"/>
                <a:cs typeface="Proxima Nova"/>
                <a:sym typeface="Proxima Nova"/>
              </a:rPr>
              <a:t>BLOCKCHAIN FUNDAMENTALS LECTURE 1</a:t>
            </a:r>
            <a:endParaRPr sz="500" b="1"/>
          </a:p>
        </p:txBody>
      </p:sp>
      <p:sp>
        <p:nvSpPr>
          <p:cNvPr id="191" name="Google Shape;191;p28"/>
          <p:cNvSpPr txBox="1"/>
          <p:nvPr/>
        </p:nvSpPr>
        <p:spPr>
          <a:xfrm>
            <a:off x="710075" y="1212050"/>
            <a:ext cx="6414600" cy="33423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b="1">
                <a:solidFill>
                  <a:schemeClr val="dk2"/>
                </a:solidFill>
                <a:latin typeface="Proxima Nova"/>
                <a:ea typeface="Proxima Nova"/>
                <a:cs typeface="Proxima Nova"/>
                <a:sym typeface="Proxima Nova"/>
              </a:rPr>
              <a:t>Blockchain</a:t>
            </a:r>
            <a:r>
              <a:rPr lang="en" sz="1600">
                <a:solidFill>
                  <a:schemeClr val="dk2"/>
                </a:solidFill>
                <a:latin typeface="Proxima Nova"/>
                <a:ea typeface="Proxima Nova"/>
                <a:cs typeface="Proxima Nova"/>
                <a:sym typeface="Proxima Nova"/>
              </a:rPr>
              <a:t>: veri bütünlüğünü sağlayan birden çok taraf arasında veri depolama yöntemi</a:t>
            </a:r>
            <a:endParaRPr sz="1600">
              <a:solidFill>
                <a:schemeClr val="dk2"/>
              </a:solidFill>
              <a:latin typeface="Proxima Nova"/>
              <a:ea typeface="Proxima Nova"/>
              <a:cs typeface="Proxima Nova"/>
              <a:sym typeface="Proxima Nova"/>
            </a:endParaRPr>
          </a:p>
          <a:p>
            <a:pPr marL="0" lvl="0" indent="0" algn="l" rtl="0">
              <a:lnSpc>
                <a:spcPct val="115000"/>
              </a:lnSpc>
              <a:spcBef>
                <a:spcPts val="1000"/>
              </a:spcBef>
              <a:spcAft>
                <a:spcPts val="0"/>
              </a:spcAft>
              <a:buNone/>
            </a:pPr>
            <a:r>
              <a:rPr lang="en" sz="1600">
                <a:solidFill>
                  <a:schemeClr val="dk2"/>
                </a:solidFill>
                <a:latin typeface="Proxima Nova"/>
                <a:ea typeface="Proxima Nova"/>
                <a:cs typeface="Proxima Nova"/>
                <a:sym typeface="Proxima Nova"/>
              </a:rPr>
              <a:t>Birisi "blockchain" dediğinde, genellikle şunu kasteder:</a:t>
            </a:r>
            <a:endParaRPr sz="1600">
              <a:solidFill>
                <a:schemeClr val="dk2"/>
              </a:solidFill>
              <a:latin typeface="Proxima Nova"/>
              <a:ea typeface="Proxima Nova"/>
              <a:cs typeface="Proxima Nova"/>
              <a:sym typeface="Proxima Nova"/>
            </a:endParaRPr>
          </a:p>
          <a:p>
            <a:pPr marL="457200" lvl="0" indent="-330200" algn="l" rtl="0">
              <a:lnSpc>
                <a:spcPct val="115000"/>
              </a:lnSpc>
              <a:spcBef>
                <a:spcPts val="1000"/>
              </a:spcBef>
              <a:spcAft>
                <a:spcPts val="0"/>
              </a:spcAft>
              <a:buClr>
                <a:schemeClr val="dk2"/>
              </a:buClr>
              <a:buSzPts val="1600"/>
              <a:buFont typeface="Proxima Nova"/>
              <a:buChar char="●"/>
            </a:pPr>
            <a:r>
              <a:rPr lang="en" sz="1600">
                <a:solidFill>
                  <a:schemeClr val="dk2"/>
                </a:solidFill>
                <a:latin typeface="Proxima Nova"/>
                <a:ea typeface="Proxima Nova"/>
                <a:cs typeface="Proxima Nova"/>
                <a:sym typeface="Proxima Nova"/>
              </a:rPr>
              <a:t>Değişmezliği ve şeffaflığı nedeniyle dikkat çeken kripto para birimlerinin arkasındaki teknoloji</a:t>
            </a:r>
            <a:endParaRPr sz="1600">
              <a:solidFill>
                <a:schemeClr val="dk2"/>
              </a:solidFill>
              <a:latin typeface="Proxima Nova"/>
              <a:ea typeface="Proxima Nova"/>
              <a:cs typeface="Proxima Nova"/>
              <a:sym typeface="Proxima Nova"/>
            </a:endParaRPr>
          </a:p>
          <a:p>
            <a:pPr marL="0" lvl="0" indent="0" algn="l" rtl="0">
              <a:lnSpc>
                <a:spcPct val="115000"/>
              </a:lnSpc>
              <a:spcBef>
                <a:spcPts val="1000"/>
              </a:spcBef>
              <a:spcAft>
                <a:spcPts val="0"/>
              </a:spcAft>
              <a:buNone/>
            </a:pPr>
            <a:r>
              <a:rPr lang="en" sz="1600">
                <a:solidFill>
                  <a:schemeClr val="dk2"/>
                </a:solidFill>
                <a:latin typeface="Proxima Nova"/>
                <a:ea typeface="Proxima Nova"/>
                <a:cs typeface="Proxima Nova"/>
                <a:sym typeface="Proxima Nova"/>
              </a:rPr>
              <a:t>Blockchain'e işlenen veriler değiştirilemez</a:t>
            </a:r>
            <a:endParaRPr sz="1600">
              <a:solidFill>
                <a:schemeClr val="dk2"/>
              </a:solidFill>
              <a:latin typeface="Proxima Nova"/>
              <a:ea typeface="Proxima Nova"/>
              <a:cs typeface="Proxima Nova"/>
              <a:sym typeface="Proxima Nova"/>
            </a:endParaRPr>
          </a:p>
          <a:p>
            <a:pPr marL="457200" lvl="0" indent="-330200" algn="l" rtl="0">
              <a:lnSpc>
                <a:spcPct val="115000"/>
              </a:lnSpc>
              <a:spcBef>
                <a:spcPts val="1000"/>
              </a:spcBef>
              <a:spcAft>
                <a:spcPts val="0"/>
              </a:spcAft>
              <a:buClr>
                <a:schemeClr val="dk2"/>
              </a:buClr>
              <a:buSzPts val="1600"/>
              <a:buFont typeface="Proxima Nova"/>
              <a:buChar char="●"/>
            </a:pPr>
            <a:r>
              <a:rPr lang="en" sz="1600">
                <a:solidFill>
                  <a:schemeClr val="dk2"/>
                </a:solidFill>
                <a:latin typeface="Proxima Nova"/>
                <a:ea typeface="Proxima Nova"/>
                <a:cs typeface="Proxima Nova"/>
                <a:sym typeface="Proxima Nova"/>
              </a:rPr>
              <a:t>"Dağıtık bir  kayıt defteri (distributed ledger)" veya herkesin bir kopyasını elinde bulundurduğu paylaşılan bir veritabanı</a:t>
            </a:r>
            <a:endParaRPr sz="1600">
              <a:solidFill>
                <a:schemeClr val="dk2"/>
              </a:solidFill>
              <a:latin typeface="Proxima Nova"/>
              <a:ea typeface="Proxima Nova"/>
              <a:cs typeface="Proxima Nova"/>
              <a:sym typeface="Proxima Nova"/>
            </a:endParaRPr>
          </a:p>
          <a:p>
            <a:pPr marL="0" lvl="0" indent="0" algn="l" rtl="0">
              <a:lnSpc>
                <a:spcPct val="115000"/>
              </a:lnSpc>
              <a:spcBef>
                <a:spcPts val="1000"/>
              </a:spcBef>
              <a:spcAft>
                <a:spcPts val="1000"/>
              </a:spcAft>
              <a:buNone/>
            </a:pPr>
            <a:endParaRPr sz="1600">
              <a:solidFill>
                <a:schemeClr val="dk2"/>
              </a:solidFill>
              <a:highlight>
                <a:srgbClr val="FFFFFF"/>
              </a:highlight>
              <a:latin typeface="Proxima Nova"/>
              <a:ea typeface="Proxima Nova"/>
              <a:cs typeface="Proxima Nova"/>
              <a:sym typeface="Proxima Nova"/>
            </a:endParaRPr>
          </a:p>
        </p:txBody>
      </p:sp>
      <p:sp>
        <p:nvSpPr>
          <p:cNvPr id="192" name="Google Shape;192;p28"/>
          <p:cNvSpPr/>
          <p:nvPr/>
        </p:nvSpPr>
        <p:spPr>
          <a:xfrm>
            <a:off x="7690893" y="1059900"/>
            <a:ext cx="530100" cy="4947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3" name="Google Shape;193;p28"/>
          <p:cNvCxnSpPr>
            <a:endCxn id="192" idx="2"/>
          </p:cNvCxnSpPr>
          <p:nvPr/>
        </p:nvCxnSpPr>
        <p:spPr>
          <a:xfrm rot="10800000">
            <a:off x="7955943" y="1554600"/>
            <a:ext cx="0" cy="634800"/>
          </a:xfrm>
          <a:prstGeom prst="straightConnector1">
            <a:avLst/>
          </a:prstGeom>
          <a:noFill/>
          <a:ln w="19050" cap="flat" cmpd="sng">
            <a:solidFill>
              <a:srgbClr val="000000"/>
            </a:solidFill>
            <a:prstDash val="solid"/>
            <a:round/>
            <a:headEnd type="none" w="med" len="med"/>
            <a:tailEnd type="triangle" w="med" len="med"/>
          </a:ln>
        </p:spPr>
      </p:cxnSp>
      <p:sp>
        <p:nvSpPr>
          <p:cNvPr id="194" name="Google Shape;194;p28"/>
          <p:cNvSpPr/>
          <p:nvPr/>
        </p:nvSpPr>
        <p:spPr>
          <a:xfrm>
            <a:off x="7690893" y="1924825"/>
            <a:ext cx="530100" cy="4947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5" name="Google Shape;195;p28"/>
          <p:cNvCxnSpPr>
            <a:endCxn id="194" idx="2"/>
          </p:cNvCxnSpPr>
          <p:nvPr/>
        </p:nvCxnSpPr>
        <p:spPr>
          <a:xfrm rot="10800000">
            <a:off x="7955943" y="2419525"/>
            <a:ext cx="0" cy="634800"/>
          </a:xfrm>
          <a:prstGeom prst="straightConnector1">
            <a:avLst/>
          </a:prstGeom>
          <a:noFill/>
          <a:ln w="19050" cap="flat" cmpd="sng">
            <a:solidFill>
              <a:srgbClr val="000000"/>
            </a:solidFill>
            <a:prstDash val="solid"/>
            <a:round/>
            <a:headEnd type="none" w="med" len="med"/>
            <a:tailEnd type="triangle" w="med" len="med"/>
          </a:ln>
        </p:spPr>
      </p:cxnSp>
      <p:sp>
        <p:nvSpPr>
          <p:cNvPr id="196" name="Google Shape;196;p28"/>
          <p:cNvSpPr/>
          <p:nvPr/>
        </p:nvSpPr>
        <p:spPr>
          <a:xfrm>
            <a:off x="7690893" y="2789750"/>
            <a:ext cx="530100" cy="4947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7" name="Google Shape;197;p28"/>
          <p:cNvCxnSpPr>
            <a:endCxn id="196" idx="2"/>
          </p:cNvCxnSpPr>
          <p:nvPr/>
        </p:nvCxnSpPr>
        <p:spPr>
          <a:xfrm rot="10800000">
            <a:off x="7955943" y="3284450"/>
            <a:ext cx="0" cy="634800"/>
          </a:xfrm>
          <a:prstGeom prst="straightConnector1">
            <a:avLst/>
          </a:prstGeom>
          <a:noFill/>
          <a:ln w="19050" cap="flat" cmpd="sng">
            <a:solidFill>
              <a:srgbClr val="000000"/>
            </a:solidFill>
            <a:prstDash val="solid"/>
            <a:round/>
            <a:headEnd type="none" w="med" len="med"/>
            <a:tailEnd type="triangle" w="med" len="med"/>
          </a:ln>
        </p:spPr>
      </p:cxnSp>
      <p:sp>
        <p:nvSpPr>
          <p:cNvPr id="198" name="Google Shape;198;p28"/>
          <p:cNvSpPr/>
          <p:nvPr/>
        </p:nvSpPr>
        <p:spPr>
          <a:xfrm>
            <a:off x="7690893" y="3654675"/>
            <a:ext cx="530100" cy="494700"/>
          </a:xfrm>
          <a:prstGeom prst="rect">
            <a:avLst/>
          </a:prstGeom>
          <a:solidFill>
            <a:srgbClr val="EEEEEE"/>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9" name="Google Shape;199;p28"/>
          <p:cNvCxnSpPr/>
          <p:nvPr/>
        </p:nvCxnSpPr>
        <p:spPr>
          <a:xfrm>
            <a:off x="7690893" y="1154850"/>
            <a:ext cx="530100" cy="0"/>
          </a:xfrm>
          <a:prstGeom prst="straightConnector1">
            <a:avLst/>
          </a:prstGeom>
          <a:noFill/>
          <a:ln w="9525" cap="flat" cmpd="sng">
            <a:solidFill>
              <a:srgbClr val="595959"/>
            </a:solidFill>
            <a:prstDash val="solid"/>
            <a:round/>
            <a:headEnd type="none" w="med" len="med"/>
            <a:tailEnd type="none" w="med" len="med"/>
          </a:ln>
        </p:spPr>
      </p:cxnSp>
      <p:cxnSp>
        <p:nvCxnSpPr>
          <p:cNvPr id="200" name="Google Shape;200;p28"/>
          <p:cNvCxnSpPr/>
          <p:nvPr/>
        </p:nvCxnSpPr>
        <p:spPr>
          <a:xfrm>
            <a:off x="7690893" y="2029675"/>
            <a:ext cx="530100" cy="0"/>
          </a:xfrm>
          <a:prstGeom prst="straightConnector1">
            <a:avLst/>
          </a:prstGeom>
          <a:noFill/>
          <a:ln w="9525" cap="flat" cmpd="sng">
            <a:solidFill>
              <a:srgbClr val="595959"/>
            </a:solidFill>
            <a:prstDash val="solid"/>
            <a:round/>
            <a:headEnd type="none" w="med" len="med"/>
            <a:tailEnd type="none" w="med" len="med"/>
          </a:ln>
        </p:spPr>
      </p:cxnSp>
      <p:cxnSp>
        <p:nvCxnSpPr>
          <p:cNvPr id="201" name="Google Shape;201;p28"/>
          <p:cNvCxnSpPr/>
          <p:nvPr/>
        </p:nvCxnSpPr>
        <p:spPr>
          <a:xfrm>
            <a:off x="7690893" y="2884700"/>
            <a:ext cx="530100" cy="0"/>
          </a:xfrm>
          <a:prstGeom prst="straightConnector1">
            <a:avLst/>
          </a:prstGeom>
          <a:noFill/>
          <a:ln w="9525" cap="flat" cmpd="sng">
            <a:solidFill>
              <a:srgbClr val="595959"/>
            </a:solidFill>
            <a:prstDash val="solid"/>
            <a:round/>
            <a:headEnd type="none" w="med" len="med"/>
            <a:tailEnd type="none" w="med" len="med"/>
          </a:ln>
        </p:spPr>
      </p:cxnSp>
      <p:cxnSp>
        <p:nvCxnSpPr>
          <p:cNvPr id="202" name="Google Shape;202;p28"/>
          <p:cNvCxnSpPr/>
          <p:nvPr/>
        </p:nvCxnSpPr>
        <p:spPr>
          <a:xfrm>
            <a:off x="7690893" y="3759525"/>
            <a:ext cx="530100" cy="0"/>
          </a:xfrm>
          <a:prstGeom prst="straightConnector1">
            <a:avLst/>
          </a:prstGeom>
          <a:noFill/>
          <a:ln w="9525" cap="flat" cmpd="sng">
            <a:solidFill>
              <a:srgbClr val="595959"/>
            </a:solidFill>
            <a:prstDash val="solid"/>
            <a:round/>
            <a:headEnd type="none" w="med" len="med"/>
            <a:tailEnd type="none" w="med" len="med"/>
          </a:ln>
        </p:spPr>
      </p:cxnSp>
      <p:sp>
        <p:nvSpPr>
          <p:cNvPr id="203" name="Google Shape;203;p28"/>
          <p:cNvSpPr txBox="1"/>
          <p:nvPr/>
        </p:nvSpPr>
        <p:spPr>
          <a:xfrm>
            <a:off x="7690900" y="994125"/>
            <a:ext cx="5301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
        <p:nvSpPr>
          <p:cNvPr id="204" name="Google Shape;204;p28"/>
          <p:cNvSpPr txBox="1"/>
          <p:nvPr/>
        </p:nvSpPr>
        <p:spPr>
          <a:xfrm>
            <a:off x="7690900" y="1859050"/>
            <a:ext cx="5301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
        <p:nvSpPr>
          <p:cNvPr id="205" name="Google Shape;205;p28"/>
          <p:cNvSpPr txBox="1"/>
          <p:nvPr/>
        </p:nvSpPr>
        <p:spPr>
          <a:xfrm>
            <a:off x="7690900" y="2709338"/>
            <a:ext cx="5301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
        <p:nvSpPr>
          <p:cNvPr id="206" name="Google Shape;206;p28"/>
          <p:cNvSpPr txBox="1"/>
          <p:nvPr/>
        </p:nvSpPr>
        <p:spPr>
          <a:xfrm>
            <a:off x="7690900" y="3580000"/>
            <a:ext cx="530100" cy="4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9"/>
          <p:cNvSpPr txBox="1"/>
          <p:nvPr/>
        </p:nvSpPr>
        <p:spPr>
          <a:xfrm>
            <a:off x="1097058" y="661106"/>
            <a:ext cx="40386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00000"/>
              </a:lnSpc>
              <a:spcBef>
                <a:spcPts val="0"/>
              </a:spcBef>
              <a:spcAft>
                <a:spcPts val="0"/>
              </a:spcAft>
              <a:buClr>
                <a:srgbClr val="D8D8D8"/>
              </a:buClr>
              <a:buFont typeface="Montserrat"/>
              <a:buNone/>
            </a:pPr>
            <a:endParaRPr sz="1700" b="1">
              <a:solidFill>
                <a:srgbClr val="BFBFBF"/>
              </a:solidFill>
              <a:latin typeface="Proxima Nova"/>
              <a:ea typeface="Proxima Nova"/>
              <a:cs typeface="Proxima Nova"/>
              <a:sym typeface="Proxima Nova"/>
            </a:endParaRPr>
          </a:p>
        </p:txBody>
      </p:sp>
      <p:sp>
        <p:nvSpPr>
          <p:cNvPr id="212" name="Google Shape;212;p29"/>
          <p:cNvSpPr txBox="1"/>
          <p:nvPr/>
        </p:nvSpPr>
        <p:spPr>
          <a:xfrm>
            <a:off x="1097058" y="404625"/>
            <a:ext cx="7301100" cy="376200"/>
          </a:xfrm>
          <a:prstGeom prst="rect">
            <a:avLst/>
          </a:prstGeom>
          <a:noFill/>
          <a:ln>
            <a:noFill/>
          </a:ln>
        </p:spPr>
        <p:txBody>
          <a:bodyPr spcFirstLastPara="1" wrap="square" lIns="34300" tIns="17150" rIns="34300" bIns="17150" anchor="ctr" anchorCtr="0">
            <a:noAutofit/>
          </a:bodyPr>
          <a:lstStyle/>
          <a:p>
            <a:pPr marL="0" marR="0" lvl="0" indent="0" algn="l" rtl="0">
              <a:lnSpc>
                <a:spcPct val="130740"/>
              </a:lnSpc>
              <a:spcBef>
                <a:spcPts val="0"/>
              </a:spcBef>
              <a:spcAft>
                <a:spcPts val="0"/>
              </a:spcAft>
              <a:buClr>
                <a:srgbClr val="000000"/>
              </a:buClr>
              <a:buFont typeface="Montserrat"/>
              <a:buNone/>
            </a:pPr>
            <a:r>
              <a:rPr lang="en" sz="2700" b="1">
                <a:latin typeface="Montserrat"/>
                <a:ea typeface="Montserrat"/>
                <a:cs typeface="Montserrat"/>
                <a:sym typeface="Montserrat"/>
              </a:rPr>
              <a:t>TANIMLAR</a:t>
            </a:r>
            <a:endParaRPr sz="2700" b="1">
              <a:latin typeface="Montserrat"/>
              <a:ea typeface="Montserrat"/>
              <a:cs typeface="Montserrat"/>
              <a:sym typeface="Montserrat"/>
            </a:endParaRPr>
          </a:p>
        </p:txBody>
      </p:sp>
      <p:sp>
        <p:nvSpPr>
          <p:cNvPr id="213" name="Google Shape;213;p29"/>
          <p:cNvSpPr txBox="1"/>
          <p:nvPr/>
        </p:nvSpPr>
        <p:spPr>
          <a:xfrm>
            <a:off x="600213" y="1233984"/>
            <a:ext cx="6375000" cy="3123600"/>
          </a:xfrm>
          <a:prstGeom prst="rect">
            <a:avLst/>
          </a:prstGeom>
          <a:noFill/>
          <a:ln>
            <a:noFill/>
          </a:ln>
        </p:spPr>
        <p:txBody>
          <a:bodyPr spcFirstLastPara="1" wrap="square" lIns="34300" tIns="34300" rIns="34300" bIns="34300" anchor="t" anchorCtr="0">
            <a:noAutofit/>
          </a:bodyPr>
          <a:lstStyle/>
          <a:p>
            <a:pPr marL="0" marR="0" lvl="0" indent="0" algn="l" rtl="0">
              <a:lnSpc>
                <a:spcPct val="115000"/>
              </a:lnSpc>
              <a:spcBef>
                <a:spcPts val="0"/>
              </a:spcBef>
              <a:spcAft>
                <a:spcPts val="0"/>
              </a:spcAft>
              <a:buClr>
                <a:schemeClr val="dk2"/>
              </a:buClr>
              <a:buSzPts val="1100"/>
              <a:buFont typeface="Arial"/>
              <a:buNone/>
            </a:pPr>
            <a:r>
              <a:rPr lang="en" sz="1800" b="1" dirty="0">
                <a:latin typeface="Proxima Nova"/>
                <a:ea typeface="Proxima Nova"/>
                <a:cs typeface="Proxima Nova"/>
                <a:sym typeface="Proxima Nova"/>
              </a:rPr>
              <a:t>Blockchain'in Temel Özellikleri:</a:t>
            </a:r>
            <a:endParaRPr sz="1800" b="1" dirty="0">
              <a:latin typeface="Proxima Nova"/>
              <a:ea typeface="Proxima Nova"/>
              <a:cs typeface="Proxima Nova"/>
              <a:sym typeface="Proxima Nova"/>
            </a:endParaRPr>
          </a:p>
          <a:p>
            <a:pPr marL="457200" marR="0" lvl="0" indent="-342900" algn="l" rtl="0">
              <a:lnSpc>
                <a:spcPct val="115000"/>
              </a:lnSpc>
              <a:spcBef>
                <a:spcPts val="0"/>
              </a:spcBef>
              <a:spcAft>
                <a:spcPts val="0"/>
              </a:spcAft>
              <a:buSzPts val="1800"/>
              <a:buFont typeface="Proxima Nova"/>
              <a:buChar char="●"/>
            </a:pPr>
            <a:r>
              <a:rPr lang="en" sz="1800" b="1" dirty="0">
                <a:latin typeface="Proxima Nova"/>
                <a:ea typeface="Proxima Nova"/>
                <a:cs typeface="Proxima Nova"/>
                <a:sym typeface="Proxima Nova"/>
              </a:rPr>
              <a:t>Merkezi olmayan (Decentralized): </a:t>
            </a:r>
            <a:r>
              <a:rPr lang="en" sz="1800" dirty="0">
                <a:latin typeface="Proxima Nova"/>
                <a:ea typeface="Proxima Nova"/>
                <a:cs typeface="Proxima Nova"/>
                <a:sym typeface="Proxima Nova"/>
              </a:rPr>
              <a:t>merkezi otorite yok, merkezi başarısızlık noktası </a:t>
            </a:r>
            <a:r>
              <a:rPr lang="en" sz="1800" dirty="0" smtClean="0">
                <a:latin typeface="Proxima Nova"/>
                <a:ea typeface="Proxima Nova"/>
                <a:cs typeface="Proxima Nova"/>
                <a:sym typeface="Proxima Nova"/>
              </a:rPr>
              <a:t>yok</a:t>
            </a:r>
            <a:r>
              <a:rPr lang="tr-TR" sz="1800" dirty="0" smtClean="0">
                <a:latin typeface="Proxima Nova"/>
                <a:ea typeface="Proxima Nova"/>
                <a:cs typeface="Proxima Nova"/>
                <a:sym typeface="Proxima Nova"/>
              </a:rPr>
              <a:t>. Dağıtık </a:t>
            </a:r>
            <a:r>
              <a:rPr lang="tr-TR" sz="1800" dirty="0" err="1" smtClean="0">
                <a:latin typeface="Proxima Nova"/>
                <a:ea typeface="Proxima Nova"/>
                <a:cs typeface="Proxima Nova"/>
                <a:sym typeface="Proxima Nova"/>
              </a:rPr>
              <a:t>veritabanı</a:t>
            </a:r>
            <a:r>
              <a:rPr lang="tr-TR" sz="1800" dirty="0" smtClean="0">
                <a:latin typeface="Proxima Nova"/>
                <a:ea typeface="Proxima Nova"/>
                <a:cs typeface="Proxima Nova"/>
                <a:sym typeface="Proxima Nova"/>
              </a:rPr>
              <a:t>.</a:t>
            </a:r>
            <a:endParaRPr sz="1800" dirty="0">
              <a:latin typeface="Proxima Nova"/>
              <a:ea typeface="Proxima Nova"/>
              <a:cs typeface="Proxima Nova"/>
              <a:sym typeface="Proxima Nova"/>
            </a:endParaRPr>
          </a:p>
          <a:p>
            <a:pPr marL="457200" marR="0" lvl="0" indent="-342900" algn="l" rtl="0">
              <a:lnSpc>
                <a:spcPct val="115000"/>
              </a:lnSpc>
              <a:spcBef>
                <a:spcPts val="0"/>
              </a:spcBef>
              <a:spcAft>
                <a:spcPts val="0"/>
              </a:spcAft>
              <a:buSzPts val="1800"/>
              <a:buFont typeface="Proxima Nova"/>
              <a:buChar char="●"/>
            </a:pPr>
            <a:r>
              <a:rPr lang="en" sz="1800" b="1" dirty="0">
                <a:latin typeface="Proxima Nova"/>
                <a:ea typeface="Proxima Nova"/>
                <a:cs typeface="Proxima Nova"/>
                <a:sym typeface="Proxima Nova"/>
              </a:rPr>
              <a:t>Dağıtık defter (Distributed ledger):</a:t>
            </a:r>
            <a:r>
              <a:rPr lang="en" sz="1800" dirty="0">
                <a:latin typeface="Proxima Nova"/>
                <a:ea typeface="Proxima Nova"/>
                <a:cs typeface="Proxima Nova"/>
                <a:sym typeface="Proxima Nova"/>
              </a:rPr>
              <a:t> defterdeki herkesin bir kopyaya sahip olduğu paylaşılan veritabanı</a:t>
            </a:r>
            <a:endParaRPr sz="1800" dirty="0">
              <a:latin typeface="Proxima Nova"/>
              <a:ea typeface="Proxima Nova"/>
              <a:cs typeface="Proxima Nova"/>
              <a:sym typeface="Proxima Nova"/>
            </a:endParaRPr>
          </a:p>
          <a:p>
            <a:pPr marL="457200" marR="0" lvl="0" indent="-342900" algn="l" rtl="0">
              <a:lnSpc>
                <a:spcPct val="115000"/>
              </a:lnSpc>
              <a:spcBef>
                <a:spcPts val="0"/>
              </a:spcBef>
              <a:spcAft>
                <a:spcPts val="0"/>
              </a:spcAft>
              <a:buSzPts val="1800"/>
              <a:buFont typeface="Proxima Nova"/>
              <a:buChar char="●"/>
            </a:pPr>
            <a:r>
              <a:rPr lang="en" sz="1800" b="1" dirty="0">
                <a:latin typeface="Proxima Nova"/>
                <a:ea typeface="Proxima Nova"/>
                <a:cs typeface="Proxima Nova"/>
                <a:sym typeface="Proxima Nova"/>
              </a:rPr>
              <a:t>Konsensüs:</a:t>
            </a:r>
            <a:r>
              <a:rPr lang="en" sz="1800" dirty="0">
                <a:latin typeface="Proxima Nova"/>
                <a:ea typeface="Proxima Nova"/>
                <a:cs typeface="Proxima Nova"/>
                <a:sym typeface="Proxima Nova"/>
              </a:rPr>
              <a:t> Proof of Stake, Proof of Work, vb.</a:t>
            </a:r>
            <a:endParaRPr sz="1800" dirty="0">
              <a:latin typeface="Proxima Nova"/>
              <a:ea typeface="Proxima Nova"/>
              <a:cs typeface="Proxima Nova"/>
              <a:sym typeface="Proxima Nova"/>
            </a:endParaRPr>
          </a:p>
          <a:p>
            <a:pPr marL="457200" marR="0" lvl="0" indent="-342900" algn="l" rtl="0">
              <a:lnSpc>
                <a:spcPct val="115000"/>
              </a:lnSpc>
              <a:spcBef>
                <a:spcPts val="0"/>
              </a:spcBef>
              <a:spcAft>
                <a:spcPts val="0"/>
              </a:spcAft>
              <a:buSzPts val="1800"/>
              <a:buFont typeface="Proxima Nova"/>
              <a:buChar char="●"/>
            </a:pPr>
            <a:r>
              <a:rPr lang="en" sz="1800" b="1" dirty="0">
                <a:latin typeface="Proxima Nova"/>
                <a:ea typeface="Proxima Nova"/>
                <a:cs typeface="Proxima Nova"/>
                <a:sym typeface="Proxima Nova"/>
              </a:rPr>
              <a:t>Değişmez (Immutable):</a:t>
            </a:r>
            <a:r>
              <a:rPr lang="en" sz="1800" dirty="0">
                <a:latin typeface="Proxima Nova"/>
                <a:ea typeface="Proxima Nova"/>
                <a:cs typeface="Proxima Nova"/>
                <a:sym typeface="Proxima Nova"/>
              </a:rPr>
              <a:t> Kriptografik hash işlevleriyle güvence altına alınır. </a:t>
            </a:r>
            <a:r>
              <a:rPr lang="en" sz="1800" dirty="0">
                <a:highlight>
                  <a:schemeClr val="accent2"/>
                </a:highlight>
                <a:latin typeface="Proxima Nova"/>
                <a:ea typeface="Proxima Nova"/>
                <a:cs typeface="Proxima Nova"/>
                <a:sym typeface="Proxima Nova"/>
              </a:rPr>
              <a:t>Blok zincirine işlenen veriler değiştirilemez.</a:t>
            </a:r>
            <a:endParaRPr sz="1800" dirty="0">
              <a:highlight>
                <a:schemeClr val="accent2"/>
              </a:highlight>
              <a:latin typeface="Proxima Nova"/>
              <a:ea typeface="Proxima Nova"/>
              <a:cs typeface="Proxima Nova"/>
              <a:sym typeface="Proxima Nova"/>
            </a:endParaRPr>
          </a:p>
          <a:p>
            <a:pPr marL="0" marR="0" lvl="0" indent="0" algn="l" rtl="0">
              <a:lnSpc>
                <a:spcPct val="115000"/>
              </a:lnSpc>
              <a:spcBef>
                <a:spcPts val="0"/>
              </a:spcBef>
              <a:spcAft>
                <a:spcPts val="0"/>
              </a:spcAft>
              <a:buNone/>
            </a:pPr>
            <a:endParaRPr sz="1800" b="1" dirty="0">
              <a:latin typeface="Proxima Nova"/>
              <a:ea typeface="Proxima Nova"/>
              <a:cs typeface="Proxima Nova"/>
              <a:sym typeface="Proxima Nova"/>
            </a:endParaRPr>
          </a:p>
          <a:p>
            <a:pPr marL="342900" marR="0" lvl="0" indent="0" algn="l" rtl="0">
              <a:lnSpc>
                <a:spcPct val="115000"/>
              </a:lnSpc>
              <a:spcBef>
                <a:spcPts val="0"/>
              </a:spcBef>
              <a:spcAft>
                <a:spcPts val="0"/>
              </a:spcAft>
              <a:buNone/>
            </a:pPr>
            <a:endParaRPr sz="1800" dirty="0">
              <a:latin typeface="Proxima Nova"/>
              <a:ea typeface="Proxima Nova"/>
              <a:cs typeface="Proxima Nova"/>
              <a:sym typeface="Proxima Nova"/>
            </a:endParaRPr>
          </a:p>
          <a:p>
            <a:pPr marL="177800" marR="0" lvl="0" indent="0" algn="l" rtl="0">
              <a:lnSpc>
                <a:spcPct val="115000"/>
              </a:lnSpc>
              <a:spcBef>
                <a:spcPts val="0"/>
              </a:spcBef>
              <a:spcAft>
                <a:spcPts val="0"/>
              </a:spcAft>
              <a:buNone/>
            </a:pPr>
            <a:endParaRPr sz="1800" dirty="0">
              <a:latin typeface="Proxima Nova"/>
              <a:ea typeface="Proxima Nova"/>
              <a:cs typeface="Proxima Nova"/>
              <a:sym typeface="Proxima Nova"/>
            </a:endParaRPr>
          </a:p>
        </p:txBody>
      </p:sp>
      <p:sp>
        <p:nvSpPr>
          <p:cNvPr id="214" name="Google Shape;214;p29"/>
          <p:cNvSpPr txBox="1"/>
          <p:nvPr/>
        </p:nvSpPr>
        <p:spPr>
          <a:xfrm>
            <a:off x="234755" y="4554328"/>
            <a:ext cx="2011800" cy="525000"/>
          </a:xfrm>
          <a:prstGeom prst="rect">
            <a:avLst/>
          </a:prstGeom>
          <a:noFill/>
          <a:ln>
            <a:noFill/>
          </a:ln>
        </p:spPr>
        <p:txBody>
          <a:bodyPr spcFirstLastPara="1" wrap="square" lIns="34300" tIns="34300" rIns="34300" bIns="34300" anchor="t" anchorCtr="0">
            <a:noAutofit/>
          </a:bodyPr>
          <a:lstStyle/>
          <a:p>
            <a:pPr marL="0" lvl="0" indent="0" algn="ctr" rtl="0">
              <a:spcBef>
                <a:spcPts val="0"/>
              </a:spcBef>
              <a:spcAft>
                <a:spcPts val="0"/>
              </a:spcAft>
              <a:buNone/>
            </a:pPr>
            <a:endParaRPr sz="900">
              <a:latin typeface="Proxima Nova"/>
              <a:ea typeface="Proxima Nova"/>
              <a:cs typeface="Proxima Nova"/>
              <a:sym typeface="Proxima Nova"/>
            </a:endParaRPr>
          </a:p>
          <a:p>
            <a:pPr marL="0" lvl="0" indent="0" algn="l" rtl="0">
              <a:spcBef>
                <a:spcPts val="0"/>
              </a:spcBef>
              <a:spcAft>
                <a:spcPts val="0"/>
              </a:spcAft>
              <a:buNone/>
            </a:pPr>
            <a:r>
              <a:rPr lang="en" sz="900">
                <a:solidFill>
                  <a:srgbClr val="B7B7B7"/>
                </a:solidFill>
                <a:latin typeface="Proxima Nova"/>
                <a:ea typeface="Proxima Nova"/>
                <a:cs typeface="Proxima Nova"/>
                <a:sym typeface="Proxima Nova"/>
              </a:rPr>
              <a:t>AUTHOR: TIM HUANG</a:t>
            </a:r>
            <a:endParaRPr sz="900">
              <a:solidFill>
                <a:srgbClr val="B7B7B7"/>
              </a:solidFill>
              <a:latin typeface="Proxima Nova"/>
              <a:ea typeface="Proxima Nova"/>
              <a:cs typeface="Proxima Nova"/>
              <a:sym typeface="Proxima Nova"/>
            </a:endParaRPr>
          </a:p>
        </p:txBody>
      </p:sp>
      <p:pic>
        <p:nvPicPr>
          <p:cNvPr id="215" name="Google Shape;215;p29"/>
          <p:cNvPicPr preferRelativeResize="0"/>
          <p:nvPr/>
        </p:nvPicPr>
        <p:blipFill>
          <a:blip r:embed="rId3">
            <a:alphaModFix/>
          </a:blip>
          <a:stretch>
            <a:fillRect/>
          </a:stretch>
        </p:blipFill>
        <p:spPr>
          <a:xfrm>
            <a:off x="7130241" y="563456"/>
            <a:ext cx="1097663" cy="3794091"/>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0"/>
          <p:cNvSpPr txBox="1">
            <a:spLocks noGrp="1"/>
          </p:cNvSpPr>
          <p:nvPr>
            <p:ph type="body" idx="1"/>
          </p:nvPr>
        </p:nvSpPr>
        <p:spPr>
          <a:xfrm>
            <a:off x="363750" y="554850"/>
            <a:ext cx="3855900" cy="403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rPr>
              <a:t>Blok zinciri, depolama konumunun, verinin büyüyüp değişme biçiminin ve veri üzerinde kimin kontrole sahip olduğunun çoğu geleneksel sistemden farklı olduğu veri depolama yöntemidir.</a:t>
            </a:r>
            <a:endParaRPr>
              <a:solidFill>
                <a:schemeClr val="dk2"/>
              </a:solidFill>
            </a:endParaRPr>
          </a:p>
          <a:p>
            <a:pPr marL="0" lvl="0" indent="0" algn="l" rtl="0">
              <a:spcBef>
                <a:spcPts val="1600"/>
              </a:spcBef>
              <a:spcAft>
                <a:spcPts val="0"/>
              </a:spcAft>
              <a:buNone/>
            </a:pPr>
            <a:endParaRPr>
              <a:solidFill>
                <a:schemeClr val="dk2"/>
              </a:solidFill>
            </a:endParaRPr>
          </a:p>
          <a:p>
            <a:pPr marL="0" lvl="0" indent="0" algn="l" rtl="0">
              <a:spcBef>
                <a:spcPts val="1600"/>
              </a:spcBef>
              <a:spcAft>
                <a:spcPts val="0"/>
              </a:spcAft>
              <a:buNone/>
            </a:pPr>
            <a:r>
              <a:rPr lang="en">
                <a:solidFill>
                  <a:schemeClr val="dk2"/>
                </a:solidFill>
              </a:rPr>
              <a:t>Nasıl farklı?</a:t>
            </a:r>
            <a:endParaRPr>
              <a:solidFill>
                <a:schemeClr val="dk2"/>
              </a:solidFill>
            </a:endParaRPr>
          </a:p>
          <a:p>
            <a:pPr marL="0" lvl="0" indent="0" algn="l" rtl="0">
              <a:spcBef>
                <a:spcPts val="1600"/>
              </a:spcBef>
              <a:spcAft>
                <a:spcPts val="1600"/>
              </a:spcAft>
              <a:buNone/>
            </a:pPr>
            <a:endParaRPr>
              <a:solidFill>
                <a:schemeClr val="dk2"/>
              </a:solidFill>
            </a:endParaRPr>
          </a:p>
        </p:txBody>
      </p:sp>
      <p:sp>
        <p:nvSpPr>
          <p:cNvPr id="221" name="Google Shape;221;p30"/>
          <p:cNvSpPr txBox="1">
            <a:spLocks noGrp="1"/>
          </p:cNvSpPr>
          <p:nvPr>
            <p:ph type="body" idx="2"/>
          </p:nvPr>
        </p:nvSpPr>
        <p:spPr>
          <a:xfrm>
            <a:off x="4947375" y="554850"/>
            <a:ext cx="3855900" cy="4033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tr-TR" dirty="0" err="1" smtClean="0"/>
              <a:t>Merkeziyetsiz</a:t>
            </a:r>
            <a:r>
              <a:rPr lang="en" dirty="0" smtClean="0"/>
              <a:t>!!</a:t>
            </a:r>
            <a:endParaRPr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Theme">
  <a:themeElements>
    <a:clrScheme name="Phlox Light">
      <a:dk1>
        <a:srgbClr val="7F7F7F"/>
      </a:dk1>
      <a:lt1>
        <a:srgbClr val="FFFFFF"/>
      </a:lt1>
      <a:dk2>
        <a:srgbClr val="000000"/>
      </a:dk2>
      <a:lt2>
        <a:srgbClr val="FFFFFF"/>
      </a:lt2>
      <a:accent1>
        <a:srgbClr val="2E2E35"/>
      </a:accent1>
      <a:accent2>
        <a:srgbClr val="FFD816"/>
      </a:accent2>
      <a:accent3>
        <a:srgbClr val="9F9EA2"/>
      </a:accent3>
      <a:accent4>
        <a:srgbClr val="D7D5D4"/>
      </a:accent4>
      <a:accent5>
        <a:srgbClr val="2E2E35"/>
      </a:accent5>
      <a:accent6>
        <a:srgbClr val="9F9EA2"/>
      </a:accent6>
      <a:hlink>
        <a:srgbClr val="F33B48"/>
      </a:hlink>
      <a:folHlink>
        <a:srgbClr val="FFC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4789</TotalTime>
  <Words>7262</Words>
  <Application>Microsoft Office PowerPoint</Application>
  <PresentationFormat>Ekran Gösterisi (16:9)</PresentationFormat>
  <Paragraphs>940</Paragraphs>
  <Slides>55</Slides>
  <Notes>55</Notes>
  <HiddenSlides>0</HiddenSlides>
  <MMClips>0</MMClips>
  <ScaleCrop>false</ScaleCrop>
  <HeadingPairs>
    <vt:vector size="6" baseType="variant">
      <vt:variant>
        <vt:lpstr>Kullanılan Yazı Tipleri</vt:lpstr>
      </vt:variant>
      <vt:variant>
        <vt:i4>9</vt:i4>
      </vt:variant>
      <vt:variant>
        <vt:lpstr>Tema</vt:lpstr>
      </vt:variant>
      <vt:variant>
        <vt:i4>2</vt:i4>
      </vt:variant>
      <vt:variant>
        <vt:lpstr>Slayt Başlıkları</vt:lpstr>
      </vt:variant>
      <vt:variant>
        <vt:i4>55</vt:i4>
      </vt:variant>
    </vt:vector>
  </HeadingPairs>
  <TitlesOfParts>
    <vt:vector size="66" baseType="lpstr">
      <vt:lpstr>Proxima Nova</vt:lpstr>
      <vt:lpstr>Montserrat</vt:lpstr>
      <vt:lpstr>Arial</vt:lpstr>
      <vt:lpstr>Roboto</vt:lpstr>
      <vt:lpstr>Roboto Mono</vt:lpstr>
      <vt:lpstr>Economica</vt:lpstr>
      <vt:lpstr>Nunito Sans</vt:lpstr>
      <vt:lpstr>Lato</vt:lpstr>
      <vt:lpstr>Comic Sans MS</vt:lpstr>
      <vt:lpstr>Simple Light</vt:lpstr>
      <vt:lpstr>Default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cp:lastModifiedBy>nuray Yıldırım</cp:lastModifiedBy>
  <cp:revision>8</cp:revision>
  <dcterms:modified xsi:type="dcterms:W3CDTF">2022-03-02T13:33:12Z</dcterms:modified>
</cp:coreProperties>
</file>